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73" r:id="rId4"/>
    <p:sldId id="274" r:id="rId5"/>
    <p:sldId id="262" r:id="rId6"/>
    <p:sldId id="275" r:id="rId7"/>
    <p:sldId id="264" r:id="rId8"/>
    <p:sldId id="276" r:id="rId9"/>
    <p:sldId id="281" r:id="rId10"/>
    <p:sldId id="282" r:id="rId11"/>
    <p:sldId id="283" r:id="rId12"/>
    <p:sldId id="277" r:id="rId13"/>
    <p:sldId id="278" r:id="rId14"/>
    <p:sldId id="279" r:id="rId15"/>
    <p:sldId id="280" r:id="rId16"/>
    <p:sldId id="260" r:id="rId1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1377C3D-7BB2-4D23-9D10-616807B37D36}" type="datetimeFigureOut">
              <a:rPr lang="sr-Latn-CS" smtClean="0"/>
              <a:t>19.8.2018.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hr-H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USKLAĐENOST UGOVORA O RADU I ZADUŽENJA U OSNOVNIM I SREDNJIM ŠKOLAMA</a:t>
            </a:r>
            <a:endParaRPr lang="hr-H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772400" cy="3096344"/>
          </a:xfrm>
        </p:spPr>
        <p:txBody>
          <a:bodyPr>
            <a:normAutofit/>
          </a:bodyPr>
          <a:lstStyle/>
          <a:p>
            <a:pPr algn="ctr"/>
            <a:r>
              <a:rPr lang="hr-H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hr-HR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  <a:r>
              <a:rPr lang="hr-H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Jurica </a:t>
            </a:r>
            <a:r>
              <a:rPr lang="hr-HR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Botić</a:t>
            </a:r>
            <a:endParaRPr lang="hr-H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Ministarstvo znanosti i obrazovanja</a:t>
            </a:r>
          </a:p>
          <a:p>
            <a:pPr algn="ctr"/>
            <a:r>
              <a:rPr lang="hr-H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Samostalni sektor za inspekcijski nadzor</a:t>
            </a:r>
          </a:p>
          <a:p>
            <a:pPr algn="ctr"/>
            <a:r>
              <a:rPr lang="hr-H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Služba prosvjetne inspekcije – Područna jedinica u Splitu</a:t>
            </a:r>
          </a:p>
          <a:p>
            <a:pPr algn="ctr"/>
            <a:endParaRPr lang="hr-H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Zagreb, 24. kolovoza 2018. </a:t>
            </a:r>
            <a:r>
              <a:rPr lang="hr-H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godine</a:t>
            </a:r>
          </a:p>
        </p:txBody>
      </p:sp>
    </p:spTree>
    <p:extLst>
      <p:ext uri="{BB962C8B-B14F-4D97-AF65-F5344CB8AC3E}">
        <p14:creationId xmlns:p14="http://schemas.microsoft.com/office/powerpoint/2010/main" val="399992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 lnSpcReduction="10000"/>
          </a:bodyPr>
          <a:lstStyle/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redovita nastava osnovica za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određivanje radnog vremena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učitelja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izborna nastava vrednuje se kao redovita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 sata </a:t>
            </a:r>
            <a:r>
              <a:rPr lang="hr-H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razredništva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smatraju se izvođenjem redovite nastave i u razrednoj i u predmetnoj nastavi</a:t>
            </a:r>
          </a:p>
          <a:p>
            <a:endParaRPr lang="hr-H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ako učitelj predmetne nastave izvodi redovitu nastavu iz dvaju ili više nastavnih predmeta, tjedne radne obveze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utvrđuju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se prema nastavnom predmetu povoljnijem za učitelja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2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čl.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14. </a:t>
            </a:r>
            <a:r>
              <a:rPr lang="hr-HR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Pravilnika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propisuje poslove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kojima se učitelji predmetne nastave zadužuju do ukupne količine tjednih radnih obveza u neposrednome odgojno-obrazovnom radu s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učenicima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čl.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18. </a:t>
            </a:r>
            <a:r>
              <a:rPr lang="hr-HR" sz="3200" i="1" dirty="0">
                <a:latin typeface="Arial" panose="020B0604020202020204" pitchFamily="34" charset="0"/>
                <a:cs typeface="Arial" panose="020B0604020202020204" pitchFamily="34" charset="0"/>
              </a:rPr>
              <a:t>Pravilnika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 propisuje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način utvrđivanja nepunog radnog vremena i količine neposrednog odgojno-obrazovnih rada na temelju broja sati redovite (izborne) nastave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534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>
            <a:normAutofit lnSpcReduction="10000"/>
          </a:bodyPr>
          <a:lstStyle/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tjedna norma neposrednog nastavnog rada nastavnika, osim odgajatelja, uključujući 2 sata rada razrednika, za teorijsku nastavu iznosi 20 do 22 sata, za praktičnu nastavu i izvođenje obrazovnih programa u odgojnim skupinama 28 sati i za rad suradnika u nastavi s učenicima 32 do 36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sati (čl. 104., st. 5. ZOOOSŠ)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ZADUŽENJA RADNIKA U SREDNJIM ŠKOLAMA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39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10000"/>
          </a:bodyPr>
          <a:lstStyle/>
          <a:p>
            <a:r>
              <a:rPr lang="hr-HR" sz="3500" dirty="0">
                <a:latin typeface="Arial" panose="020B0604020202020204" pitchFamily="34" charset="0"/>
                <a:cs typeface="Arial" panose="020B0604020202020204" pitchFamily="34" charset="0"/>
              </a:rPr>
              <a:t>č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l. </a:t>
            </a:r>
            <a:r>
              <a:rPr lang="hr-HR" sz="35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hr-HR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Pravilnika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 propisuje tjednu normu </a:t>
            </a:r>
            <a:r>
              <a:rPr lang="hr-HR" sz="3500" dirty="0">
                <a:latin typeface="Arial" panose="020B0604020202020204" pitchFamily="34" charset="0"/>
                <a:cs typeface="Arial" panose="020B0604020202020204" pitchFamily="34" charset="0"/>
              </a:rPr>
              <a:t>neposrednog odgojno-obrazovnog rada po nastavnim predmetima te rada odgajatelja u učeničkom domu na izvođenju odgojno-obrazovnih programa u odgojnim 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grupama</a:t>
            </a:r>
          </a:p>
          <a:p>
            <a:endParaRPr lang="hr-H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proporcionalno utvrđivanje norme nastavniku </a:t>
            </a:r>
            <a:r>
              <a:rPr lang="hr-HR" sz="3500" dirty="0">
                <a:latin typeface="Arial" panose="020B0604020202020204" pitchFamily="34" charset="0"/>
                <a:cs typeface="Arial" panose="020B0604020202020204" pitchFamily="34" charset="0"/>
              </a:rPr>
              <a:t>koji izvodi nastavu iz dva i više predmeta, stručno-teorijsku nastavu, praktičnu nastavu i vježbe s različitom tjednom 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normom, ovisno </a:t>
            </a:r>
            <a:r>
              <a:rPr lang="hr-HR" sz="3500" dirty="0">
                <a:latin typeface="Arial" panose="020B0604020202020204" pitchFamily="34" charset="0"/>
                <a:cs typeface="Arial" panose="020B0604020202020204" pitchFamily="34" charset="0"/>
              </a:rPr>
              <a:t>o udjelu pojedinog predmeta ili vježbi u ukupnom broju njegovih nastavnih sati</a:t>
            </a:r>
            <a:endParaRPr lang="hr-HR" sz="3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98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Autofit/>
          </a:bodyPr>
          <a:lstStyle/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čl. 4. </a:t>
            </a:r>
            <a:r>
              <a:rPr lang="hr-HR" sz="3200" i="1" dirty="0">
                <a:latin typeface="Arial" panose="020B0604020202020204" pitchFamily="34" charset="0"/>
                <a:cs typeface="Arial" panose="020B0604020202020204" pitchFamily="34" charset="0"/>
              </a:rPr>
              <a:t>Pravilnika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 propisuje koji se sve poslovi vrednuju u okviru tjedne norme utvrđene čl. 3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nema definiranog udjela redovite nastave u neposrednom odgojno-obrazovnom radu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nastavnika</a:t>
            </a:r>
            <a:endParaRPr lang="hr-H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5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nepravilnosti pri utvrđivanju proporcionalnog odnosa različitih oblika nastave i ukupnog radnog vremena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radnika</a:t>
            </a:r>
          </a:p>
          <a:p>
            <a:endParaRPr lang="hr-H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nepravilnosti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pri određivanju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količine zaduženja poslovima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ispitnog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koordinatora, voditelja, voditelja praktikuma ili </a:t>
            </a:r>
            <a:r>
              <a:rPr lang="hr-H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satničara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02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Hvala na pozornosti!</a:t>
            </a:r>
          </a:p>
          <a:p>
            <a:pPr marL="0" indent="0" algn="ctr">
              <a:buNone/>
            </a:pP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Jurica.Botic@mzo.hr</a:t>
            </a:r>
            <a:endParaRPr lang="hr-H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97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pregled propisa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usklađenost ugovora o radu i zaduženja radnika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zaduženja radnika u osnovnim školama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zaduženja radnika u srednjim školama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STRUKTURA IZLAGANJA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34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20480"/>
          </a:xfrm>
        </p:spPr>
        <p:txBody>
          <a:bodyPr>
            <a:normAutofit fontScale="92500"/>
          </a:bodyPr>
          <a:lstStyle/>
          <a:p>
            <a:r>
              <a:rPr lang="hr-HR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Zakon o radu 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(NN, </a:t>
            </a:r>
            <a:r>
              <a:rPr lang="hr-HR" sz="3500" dirty="0">
                <a:latin typeface="Arial" panose="020B0604020202020204" pitchFamily="34" charset="0"/>
                <a:cs typeface="Arial" panose="020B0604020202020204" pitchFamily="34" charset="0"/>
              </a:rPr>
              <a:t>93/14 i 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127/17)</a:t>
            </a:r>
          </a:p>
          <a:p>
            <a:endParaRPr lang="hr-H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Zakon o odgoju i obrazovanju u osnovnoj i srednjoj školi 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(NN, </a:t>
            </a:r>
            <a:r>
              <a:rPr lang="hr-HR" sz="3500" dirty="0">
                <a:latin typeface="Arial" panose="020B0604020202020204" pitchFamily="34" charset="0"/>
                <a:cs typeface="Arial" panose="020B0604020202020204" pitchFamily="34" charset="0"/>
              </a:rPr>
              <a:t>87/08, 86/09, 92/10, 105/10, 90/11, 5/12, 16/12, 86/12, 126/12, 94/13, 152/14, 7/17 i 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68/18)</a:t>
            </a:r>
          </a:p>
          <a:p>
            <a:endParaRPr lang="hr-H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Zakon o prosvjetnoj inspekciji </a:t>
            </a:r>
            <a:r>
              <a:rPr lang="hr-HR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(NN, 61/11 i 16/12)</a:t>
            </a:r>
          </a:p>
          <a:p>
            <a:pPr marL="109728" indent="0">
              <a:buNone/>
            </a:pPr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03040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PROPISI O RADNIM ODNOSIMA I ZADUŽENJIMA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55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3200" i="1" dirty="0">
                <a:latin typeface="Arial" panose="020B0604020202020204" pitchFamily="34" charset="0"/>
                <a:cs typeface="Arial" panose="020B0604020202020204" pitchFamily="34" charset="0"/>
              </a:rPr>
              <a:t>Pravilnik o tjednim radnim obvezama učitelja i stručnih suradnika u osnovnoj školi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(Narodne novine, 34/14, 40/14 i 103/14)</a:t>
            </a:r>
          </a:p>
          <a:p>
            <a:endParaRPr lang="hr-H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i="1" dirty="0">
                <a:latin typeface="Arial" panose="020B0604020202020204" pitchFamily="34" charset="0"/>
                <a:cs typeface="Arial" panose="020B0604020202020204" pitchFamily="34" charset="0"/>
              </a:rPr>
              <a:t>Pravilnik o normi rada nastavnika u srednjoj školi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(Narodne novine, 94/10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3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1640"/>
            <a:ext cx="8229600" cy="4675651"/>
          </a:xfrm>
        </p:spPr>
        <p:txBody>
          <a:bodyPr>
            <a:noAutofit/>
          </a:bodyPr>
          <a:lstStyle/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radni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odnos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zasniva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se ugovorom o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radu (čl. 10., st. 1. ZOR-a i 107., st. 1. ZOOOSŠ)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zaduženja učitelja, nastavnika i stručnih suradnika propisana čl. 104. ZOOOSŠ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nepravilnosti u raspoređivanju radnika na ugovorene poslove i zaduživanju podliježu nadzoru prosvjetne inspekcije (čl. 11., st. 1., t. 19. i čl. 20., st. 1., t. 22. ZPI)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15008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USKLAĐENOST UGOVORA I ZADUŽENJA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7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definirati mjesto rada (čl. 15., st. 1., t. 2. ZOR-a): </a:t>
            </a:r>
            <a:r>
              <a:rPr lang="hr-HR" sz="3200" i="1" dirty="0">
                <a:latin typeface="Arial" panose="020B0604020202020204" pitchFamily="34" charset="0"/>
                <a:cs typeface="Arial" panose="020B0604020202020204" pitchFamily="34" charset="0"/>
              </a:rPr>
              <a:t>Obavijest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 MZO od 31. srpnja 2018. za mjesto rada u područnim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školama</a:t>
            </a:r>
          </a:p>
          <a:p>
            <a:endParaRPr lang="hr-H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definirati naziv, narav ili vrstu poslova (čl. 15., st. 1., t. 3. ZOR-a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hr-H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definirati trajanje redovitog radnog dana ili tjedna (čl. 15., st. 1., t. 9. ZOR-a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56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tjedna norma neposrednog rada učitelja razredne nastave s učenicima iznosi broj sati propisan nastavnim planom za razrednu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nastavu (čl. 104., st. 2. ZOOOSŠ)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ZADUŽENJA RADNIKA U OSNOVNIM ŠKOLAMA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62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tjedna norma neposrednog rada učitelja predmetne nastave, uključujući 2 sata odgojno-obrazovnog rada razrednika, iznosi od 22 do 24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sata (čl. 104., st. 3. ZOOOSŠ)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tjedna norma neposrednog odgojno-obrazovnog rada stručnog suradnika i učitelja koji radi u produženom boravku je 25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sati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(čl. 104., st.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ZOOOSŠ)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25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lnSpcReduction="10000"/>
          </a:bodyPr>
          <a:lstStyle/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čl.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3.,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st.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hr-HR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Pravilnika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 neposredni odgojno-obrazovni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radom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svaki rad koji učitelj obavlja s učenicima,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planiran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nacionalnim kurikulumom, nastavnim planom i programom ili predmetnim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kurikulumom </a:t>
            </a:r>
          </a:p>
          <a:p>
            <a:endParaRPr lang="hr-H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čl. 1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st.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hr-HR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Pravilnika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 neposredni odgojno-obrazovni rad čine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redovita nastava, izborna nastava, dopunska nastava i dodatni rad, izvannastavne aktivnosti i </a:t>
            </a:r>
            <a:r>
              <a:rPr lang="hr-HR" sz="3200" dirty="0" err="1">
                <a:latin typeface="Arial" panose="020B0604020202020204" pitchFamily="34" charset="0"/>
                <a:cs typeface="Arial" panose="020B0604020202020204" pitchFamily="34" charset="0"/>
              </a:rPr>
              <a:t>razredništvo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171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279</TotalTime>
  <Words>779</Words>
  <Application>Microsoft Office PowerPoint</Application>
  <PresentationFormat>On-screen Show (4:3)</PresentationFormat>
  <Paragraphs>70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Lucida Sans Unicode</vt:lpstr>
      <vt:lpstr>Verdana</vt:lpstr>
      <vt:lpstr>Wingdings 2</vt:lpstr>
      <vt:lpstr>Wingdings 3</vt:lpstr>
      <vt:lpstr>Concourse</vt:lpstr>
      <vt:lpstr>USKLAĐENOST UGOVORA O RADU I ZADUŽENJA U OSNOVNIM I SREDNJIM ŠKOLAMA</vt:lpstr>
      <vt:lpstr>STRUKTURA IZLAGANJA</vt:lpstr>
      <vt:lpstr>PROPISI O RADNIM ODNOSIMA I ZADUŽENJIMA</vt:lpstr>
      <vt:lpstr>PowerPoint Presentation</vt:lpstr>
      <vt:lpstr>USKLAĐENOST UGOVORA I ZADUŽENJA</vt:lpstr>
      <vt:lpstr>PowerPoint Presentation</vt:lpstr>
      <vt:lpstr>ZADUŽENJA RADNIKA U OSNOVNIM ŠKOLAMA</vt:lpstr>
      <vt:lpstr>PowerPoint Presentation</vt:lpstr>
      <vt:lpstr>PowerPoint Presentation</vt:lpstr>
      <vt:lpstr>PowerPoint Presentation</vt:lpstr>
      <vt:lpstr>PowerPoint Presentation</vt:lpstr>
      <vt:lpstr>ZADUŽENJA RADNIKA U SREDNJIM ŠKOLAMA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NAJČEŠĆI PROPUSTI U ŠKOLAMA UTVRĐENI INSPEKCIJSKIM NADZOROM</dc:title>
  <dc:creator>korisnik</dc:creator>
  <cp:lastModifiedBy>admin</cp:lastModifiedBy>
  <cp:revision>35</cp:revision>
  <dcterms:created xsi:type="dcterms:W3CDTF">2015-10-15T22:33:04Z</dcterms:created>
  <dcterms:modified xsi:type="dcterms:W3CDTF">2018-08-19T22:52:36Z</dcterms:modified>
</cp:coreProperties>
</file>