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59"/>
  </p:notesMasterIdLst>
  <p:handoutMasterIdLst>
    <p:handoutMasterId r:id="rId60"/>
  </p:handoutMasterIdLst>
  <p:sldIdLst>
    <p:sldId id="463" r:id="rId2"/>
    <p:sldId id="1178" r:id="rId3"/>
    <p:sldId id="1339" r:id="rId4"/>
    <p:sldId id="1362" r:id="rId5"/>
    <p:sldId id="1363" r:id="rId6"/>
    <p:sldId id="1179" r:id="rId7"/>
    <p:sldId id="1194" r:id="rId8"/>
    <p:sldId id="1195" r:id="rId9"/>
    <p:sldId id="1196" r:id="rId10"/>
    <p:sldId id="1334" r:id="rId11"/>
    <p:sldId id="1340" r:id="rId12"/>
    <p:sldId id="1338" r:id="rId13"/>
    <p:sldId id="1199" r:id="rId14"/>
    <p:sldId id="1200" r:id="rId15"/>
    <p:sldId id="1366" r:id="rId16"/>
    <p:sldId id="1332" r:id="rId17"/>
    <p:sldId id="1337" r:id="rId18"/>
    <p:sldId id="1344" r:id="rId19"/>
    <p:sldId id="1345" r:id="rId20"/>
    <p:sldId id="1254" r:id="rId21"/>
    <p:sldId id="1360" r:id="rId22"/>
    <p:sldId id="1361" r:id="rId23"/>
    <p:sldId id="1255" r:id="rId24"/>
    <p:sldId id="1346" r:id="rId25"/>
    <p:sldId id="1278" r:id="rId26"/>
    <p:sldId id="1279" r:id="rId27"/>
    <p:sldId id="1280" r:id="rId28"/>
    <p:sldId id="1342" r:id="rId29"/>
    <p:sldId id="1343" r:id="rId30"/>
    <p:sldId id="1267" r:id="rId31"/>
    <p:sldId id="1330" r:id="rId32"/>
    <p:sldId id="1331" r:id="rId33"/>
    <p:sldId id="1272" r:id="rId34"/>
    <p:sldId id="1273" r:id="rId35"/>
    <p:sldId id="1274" r:id="rId36"/>
    <p:sldId id="1277" r:id="rId37"/>
    <p:sldId id="1206" r:id="rId38"/>
    <p:sldId id="1207" r:id="rId39"/>
    <p:sldId id="1208" r:id="rId40"/>
    <p:sldId id="1321" r:id="rId41"/>
    <p:sldId id="1364" r:id="rId42"/>
    <p:sldId id="1209" r:id="rId43"/>
    <p:sldId id="1210" r:id="rId44"/>
    <p:sldId id="1217" r:id="rId45"/>
    <p:sldId id="1218" r:id="rId46"/>
    <p:sldId id="1367" r:id="rId47"/>
    <p:sldId id="1368" r:id="rId48"/>
    <p:sldId id="1221" r:id="rId49"/>
    <p:sldId id="1365" r:id="rId50"/>
    <p:sldId id="1223" r:id="rId51"/>
    <p:sldId id="1225" r:id="rId52"/>
    <p:sldId id="1227" r:id="rId53"/>
    <p:sldId id="1229" r:id="rId54"/>
    <p:sldId id="1231" r:id="rId55"/>
    <p:sldId id="1232" r:id="rId56"/>
    <p:sldId id="1233" r:id="rId57"/>
    <p:sldId id="1333" r:id="rId58"/>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5" autoAdjust="0"/>
    <p:restoredTop sz="94660"/>
  </p:normalViewPr>
  <p:slideViewPr>
    <p:cSldViewPr>
      <p:cViewPr varScale="1">
        <p:scale>
          <a:sx n="64" d="100"/>
          <a:sy n="64" d="100"/>
        </p:scale>
        <p:origin x="-1710"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08E9FE-CA83-4CB2-9E31-6457FF7E6ED8}" type="datetimeFigureOut">
              <a:rPr lang="hr-HR" smtClean="0"/>
              <a:pPr/>
              <a:t>20.8.2018.</a:t>
            </a:fld>
            <a:endParaRPr lang="hr-HR"/>
          </a:p>
        </p:txBody>
      </p:sp>
      <p:sp>
        <p:nvSpPr>
          <p:cNvPr id="4" name="Rezervirano mjesto podnožj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5" name="Rezervirano mjesto broja slajd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31B664-ADFB-4621-BF98-DCC14AB4BBC7}" type="slidenum">
              <a:rPr lang="hr-HR" smtClean="0"/>
              <a:pPr/>
              <a:t>‹#›</a:t>
            </a:fld>
            <a:endParaRPr lang="hr-HR"/>
          </a:p>
        </p:txBody>
      </p:sp>
    </p:spTree>
    <p:extLst>
      <p:ext uri="{BB962C8B-B14F-4D97-AF65-F5344CB8AC3E}">
        <p14:creationId xmlns:p14="http://schemas.microsoft.com/office/powerpoint/2010/main" xmlns="" val="222433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CCCC9C-2F0A-4F5A-989E-D6C4B5E77443}" type="datetimeFigureOut">
              <a:rPr lang="hr-HR" smtClean="0"/>
              <a:pPr/>
              <a:t>20.8.2018.</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6D31B8-BBDA-400C-944A-CDEC63003814}" type="slidenum">
              <a:rPr lang="hr-HR" smtClean="0"/>
              <a:pPr/>
              <a:t>‹#›</a:t>
            </a:fld>
            <a:endParaRPr lang="hr-HR"/>
          </a:p>
        </p:txBody>
      </p:sp>
    </p:spTree>
    <p:extLst>
      <p:ext uri="{BB962C8B-B14F-4D97-AF65-F5344CB8AC3E}">
        <p14:creationId xmlns:p14="http://schemas.microsoft.com/office/powerpoint/2010/main" xmlns="" val="1163534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9EF7F0-0EDB-49F0-870C-CBA52CF432DD}" type="slidenum">
              <a:rPr lang="en-US">
                <a:latin typeface="Arial" charset="0"/>
              </a:rPr>
              <a:pPr fontAlgn="base">
                <a:spcBef>
                  <a:spcPct val="0"/>
                </a:spcBef>
                <a:spcAft>
                  <a:spcPct val="0"/>
                </a:spcAft>
              </a:pPr>
              <a:t>1</a:t>
            </a:fld>
            <a:endParaRPr lang="en-US">
              <a:latin typeface="Arial" charset="0"/>
            </a:endParaRPr>
          </a:p>
        </p:txBody>
      </p:sp>
      <p:sp>
        <p:nvSpPr>
          <p:cNvPr id="276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1"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lgn="just">
              <a:spcBef>
                <a:spcPct val="0"/>
              </a:spcBef>
            </a:pPr>
            <a:endParaRPr lang="hr-HR" smtClean="0"/>
          </a:p>
        </p:txBody>
      </p:sp>
    </p:spTree>
    <p:extLst>
      <p:ext uri="{BB962C8B-B14F-4D97-AF65-F5344CB8AC3E}">
        <p14:creationId xmlns:p14="http://schemas.microsoft.com/office/powerpoint/2010/main" xmlns="" val="298471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33D8A393-95EF-4B56-880A-C8D7B2E48D8D}" type="slidenum">
              <a:rPr lang="hr-HR" smtClean="0"/>
              <a:pPr/>
              <a:t>26</a:t>
            </a:fld>
            <a:endParaRPr lang="hr-HR"/>
          </a:p>
        </p:txBody>
      </p:sp>
    </p:spTree>
    <p:extLst>
      <p:ext uri="{BB962C8B-B14F-4D97-AF65-F5344CB8AC3E}">
        <p14:creationId xmlns:p14="http://schemas.microsoft.com/office/powerpoint/2010/main" xmlns="" val="1655775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D5B0C3-5AB5-4C88-8B22-3D107E20BC6D}"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1658513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A6B43DE-5194-4EE8-9684-80C68E2C49AD}"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1043479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917ADCE-BF1B-4D65-8D76-00DB11EABF0C}"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2513623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2823EC-8B9E-4E5E-9051-75DDE67515D7}"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1305339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5BDCF1D-7134-4401-821C-A2F7B98703EC}"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1132388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CFE88D-1D1F-44A1-BE3E-43E6C72591E8}"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849370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467A20-CA67-4EF0-B710-0D4FD65F098F}"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31773717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82339B-72B7-4CE8-BD0B-F74A5B441C05}"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3642946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77DBBE-CB62-44C0-9FFB-8F69359B8CB0}"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974740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6EF503-356E-4634-89BC-262BFECC85A6}" type="datetime1">
              <a:rPr lang="hr-HR" smtClean="0"/>
              <a:pPr/>
              <a:t>20.8.2018.</a:t>
            </a:fld>
            <a:endParaRPr lang="hr-HR"/>
          </a:p>
        </p:txBody>
      </p:sp>
      <p:sp>
        <p:nvSpPr>
          <p:cNvPr id="5" name="Footer Placeholder 4"/>
          <p:cNvSpPr>
            <a:spLocks noGrp="1"/>
          </p:cNvSpPr>
          <p:nvPr>
            <p:ph type="ftr" sz="quarter" idx="11"/>
          </p:nvPr>
        </p:nvSpPr>
        <p:spPr/>
        <p:txBody>
          <a:bodyPr/>
          <a:lstStyle/>
          <a:p>
            <a:r>
              <a:rPr lang="hr-HR" smtClean="0"/>
              <a:t>Iris Gović Penić</a:t>
            </a:r>
            <a:endParaRPr lang="hr-HR"/>
          </a:p>
        </p:txBody>
      </p:sp>
      <p:sp>
        <p:nvSpPr>
          <p:cNvPr id="6" name="Slide Number Placeholder 5"/>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1285502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2FE84E-DC9D-49A8-8F98-3ADBBC682B50}" type="datetime1">
              <a:rPr lang="hr-HR" smtClean="0"/>
              <a:pPr/>
              <a:t>20.8.2018.</a:t>
            </a:fld>
            <a:endParaRPr lang="hr-HR"/>
          </a:p>
        </p:txBody>
      </p:sp>
      <p:sp>
        <p:nvSpPr>
          <p:cNvPr id="6" name="Footer Placeholder 5"/>
          <p:cNvSpPr>
            <a:spLocks noGrp="1"/>
          </p:cNvSpPr>
          <p:nvPr>
            <p:ph type="ftr" sz="quarter" idx="11"/>
          </p:nvPr>
        </p:nvSpPr>
        <p:spPr/>
        <p:txBody>
          <a:bodyPr/>
          <a:lstStyle/>
          <a:p>
            <a:r>
              <a:rPr lang="hr-HR" smtClean="0"/>
              <a:t>Iris Gović Penić</a:t>
            </a:r>
            <a:endParaRPr lang="hr-HR"/>
          </a:p>
        </p:txBody>
      </p:sp>
      <p:sp>
        <p:nvSpPr>
          <p:cNvPr id="7" name="Slide Number Placeholder 6"/>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58229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EC82EA-9ABF-483F-95D4-D8EF81F3FA31}" type="datetime1">
              <a:rPr lang="hr-HR" smtClean="0"/>
              <a:pPr/>
              <a:t>20.8.2018.</a:t>
            </a:fld>
            <a:endParaRPr lang="hr-HR"/>
          </a:p>
        </p:txBody>
      </p:sp>
      <p:sp>
        <p:nvSpPr>
          <p:cNvPr id="8" name="Footer Placeholder 7"/>
          <p:cNvSpPr>
            <a:spLocks noGrp="1"/>
          </p:cNvSpPr>
          <p:nvPr>
            <p:ph type="ftr" sz="quarter" idx="11"/>
          </p:nvPr>
        </p:nvSpPr>
        <p:spPr/>
        <p:txBody>
          <a:bodyPr/>
          <a:lstStyle/>
          <a:p>
            <a:r>
              <a:rPr lang="hr-HR" smtClean="0"/>
              <a:t>Iris Gović Penić</a:t>
            </a:r>
            <a:endParaRPr lang="hr-HR"/>
          </a:p>
        </p:txBody>
      </p:sp>
      <p:sp>
        <p:nvSpPr>
          <p:cNvPr id="9" name="Slide Number Placeholder 8"/>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3202322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41FE778-6593-4BC4-BAD5-E0D9C2311EF9}" type="datetime1">
              <a:rPr lang="hr-HR" smtClean="0"/>
              <a:pPr/>
              <a:t>20.8.2018.</a:t>
            </a:fld>
            <a:endParaRPr lang="hr-HR"/>
          </a:p>
        </p:txBody>
      </p:sp>
      <p:sp>
        <p:nvSpPr>
          <p:cNvPr id="4" name="Footer Placeholder 3"/>
          <p:cNvSpPr>
            <a:spLocks noGrp="1"/>
          </p:cNvSpPr>
          <p:nvPr>
            <p:ph type="ftr" sz="quarter" idx="11"/>
          </p:nvPr>
        </p:nvSpPr>
        <p:spPr/>
        <p:txBody>
          <a:bodyPr/>
          <a:lstStyle/>
          <a:p>
            <a:r>
              <a:rPr lang="hr-HR" smtClean="0"/>
              <a:t>Iris Gović Penić</a:t>
            </a:r>
            <a:endParaRPr lang="hr-HR"/>
          </a:p>
        </p:txBody>
      </p:sp>
      <p:sp>
        <p:nvSpPr>
          <p:cNvPr id="5" name="Slide Number Placeholder 4"/>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128423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44220-585C-44E3-B4AB-E7367A18F4E8}" type="datetime1">
              <a:rPr lang="hr-HR" smtClean="0"/>
              <a:pPr/>
              <a:t>20.8.2018.</a:t>
            </a:fld>
            <a:endParaRPr lang="hr-HR"/>
          </a:p>
        </p:txBody>
      </p:sp>
      <p:sp>
        <p:nvSpPr>
          <p:cNvPr id="3" name="Footer Placeholder 2"/>
          <p:cNvSpPr>
            <a:spLocks noGrp="1"/>
          </p:cNvSpPr>
          <p:nvPr>
            <p:ph type="ftr" sz="quarter" idx="11"/>
          </p:nvPr>
        </p:nvSpPr>
        <p:spPr/>
        <p:txBody>
          <a:bodyPr/>
          <a:lstStyle/>
          <a:p>
            <a:r>
              <a:rPr lang="hr-HR" smtClean="0"/>
              <a:t>Iris Gović Penić</a:t>
            </a:r>
            <a:endParaRPr lang="hr-HR"/>
          </a:p>
        </p:txBody>
      </p:sp>
      <p:sp>
        <p:nvSpPr>
          <p:cNvPr id="4" name="Slide Number Placeholder 3"/>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741900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B49D2D1-B113-4F4C-A088-DDB5A073F503}" type="datetime1">
              <a:rPr lang="hr-HR" smtClean="0"/>
              <a:pPr/>
              <a:t>20.8.2018.</a:t>
            </a:fld>
            <a:endParaRPr lang="hr-HR"/>
          </a:p>
        </p:txBody>
      </p:sp>
      <p:sp>
        <p:nvSpPr>
          <p:cNvPr id="6" name="Footer Placeholder 5"/>
          <p:cNvSpPr>
            <a:spLocks noGrp="1"/>
          </p:cNvSpPr>
          <p:nvPr>
            <p:ph type="ftr" sz="quarter" idx="11"/>
          </p:nvPr>
        </p:nvSpPr>
        <p:spPr/>
        <p:txBody>
          <a:bodyPr/>
          <a:lstStyle/>
          <a:p>
            <a:r>
              <a:rPr lang="hr-HR" smtClean="0"/>
              <a:t>Iris Gović Penić</a:t>
            </a:r>
            <a:endParaRPr lang="hr-HR"/>
          </a:p>
        </p:txBody>
      </p:sp>
      <p:sp>
        <p:nvSpPr>
          <p:cNvPr id="7" name="Slide Number Placeholder 6"/>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3014193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7015FF2-8683-4C62-B60E-1BD3606EE989}" type="datetime1">
              <a:rPr lang="hr-HR" smtClean="0"/>
              <a:pPr/>
              <a:t>20.8.2018.</a:t>
            </a:fld>
            <a:endParaRPr lang="hr-HR"/>
          </a:p>
        </p:txBody>
      </p:sp>
      <p:sp>
        <p:nvSpPr>
          <p:cNvPr id="6" name="Footer Placeholder 5"/>
          <p:cNvSpPr>
            <a:spLocks noGrp="1"/>
          </p:cNvSpPr>
          <p:nvPr>
            <p:ph type="ftr" sz="quarter" idx="11"/>
          </p:nvPr>
        </p:nvSpPr>
        <p:spPr/>
        <p:txBody>
          <a:bodyPr/>
          <a:lstStyle/>
          <a:p>
            <a:r>
              <a:rPr lang="hr-HR" smtClean="0"/>
              <a:t>Iris Gović Penić</a:t>
            </a:r>
            <a:endParaRPr lang="hr-HR"/>
          </a:p>
        </p:txBody>
      </p:sp>
      <p:sp>
        <p:nvSpPr>
          <p:cNvPr id="7" name="Slide Number Placeholder 6"/>
          <p:cNvSpPr>
            <a:spLocks noGrp="1"/>
          </p:cNvSpPr>
          <p:nvPr>
            <p:ph type="sldNum" sz="quarter" idx="12"/>
          </p:nvPr>
        </p:nvSpPr>
        <p:spPr/>
        <p:txBody>
          <a:body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297027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8309283-5024-4EDF-BAD7-738E619DDDD1}" type="datetime1">
              <a:rPr lang="hr-HR" smtClean="0"/>
              <a:pPr/>
              <a:t>20.8.2018.</a:t>
            </a:fld>
            <a:endParaRPr lang="hr-H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hr-HR" smtClean="0"/>
              <a:t>Iris Gović Penić</a:t>
            </a:r>
            <a:endParaRPr lang="hr-H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69EFA27A-DCA3-45C4-AB74-C8B8E0973140}" type="slidenum">
              <a:rPr lang="hr-HR" smtClean="0"/>
              <a:pPr/>
              <a:t>‹#›</a:t>
            </a:fld>
            <a:endParaRPr lang="hr-HR"/>
          </a:p>
        </p:txBody>
      </p:sp>
    </p:spTree>
    <p:extLst>
      <p:ext uri="{BB962C8B-B14F-4D97-AF65-F5344CB8AC3E}">
        <p14:creationId xmlns:p14="http://schemas.microsoft.com/office/powerpoint/2010/main" xmlns="" val="22731762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idx="1"/>
          </p:nvPr>
        </p:nvSpPr>
        <p:spPr>
          <a:xfrm>
            <a:off x="609598" y="1916832"/>
            <a:ext cx="7058746" cy="4124531"/>
          </a:xfrm>
        </p:spPr>
        <p:txBody>
          <a:bodyPr>
            <a:prstTxWarp prst="textCascadeUp">
              <a:avLst/>
            </a:prstTxWarp>
            <a:normAutofit/>
          </a:bodyPr>
          <a:lstStyle/>
          <a:p>
            <a:pPr algn="ctr"/>
            <a:r>
              <a:rPr lang="hr-HR" sz="3600" b="1" dirty="0" smtClean="0">
                <a:solidFill>
                  <a:schemeClr val="tx2">
                    <a:lumMod val="75000"/>
                  </a:schemeClr>
                </a:solidFill>
              </a:rPr>
              <a:t>Aktualnosti </a:t>
            </a:r>
            <a:r>
              <a:rPr lang="hr-HR" sz="3600" b="1" dirty="0">
                <a:solidFill>
                  <a:schemeClr val="tx2">
                    <a:lumMod val="75000"/>
                  </a:schemeClr>
                </a:solidFill>
              </a:rPr>
              <a:t>kod </a:t>
            </a:r>
            <a:r>
              <a:rPr lang="hr-HR" sz="3600" b="1" dirty="0" smtClean="0">
                <a:solidFill>
                  <a:schemeClr val="tx2">
                    <a:lumMod val="75000"/>
                  </a:schemeClr>
                </a:solidFill>
              </a:rPr>
              <a:t>otkazivanja ugovora </a:t>
            </a:r>
            <a:r>
              <a:rPr lang="hr-HR" sz="3600" b="1" dirty="0">
                <a:solidFill>
                  <a:schemeClr val="tx2">
                    <a:lumMod val="75000"/>
                  </a:schemeClr>
                </a:solidFill>
              </a:rPr>
              <a:t>o </a:t>
            </a:r>
            <a:r>
              <a:rPr lang="hr-HR" sz="3600" b="1" dirty="0" smtClean="0">
                <a:solidFill>
                  <a:schemeClr val="tx2">
                    <a:lumMod val="75000"/>
                  </a:schemeClr>
                </a:solidFill>
              </a:rPr>
              <a:t>radu</a:t>
            </a:r>
            <a:endParaRPr lang="hr-HR" sz="3600" b="1" dirty="0">
              <a:solidFill>
                <a:schemeClr val="tx2">
                  <a:lumMod val="75000"/>
                </a:schemeClr>
              </a:solidFill>
            </a:endParaRPr>
          </a:p>
        </p:txBody>
      </p:sp>
      <p:sp>
        <p:nvSpPr>
          <p:cNvPr id="3" name="Rezervirano mjesto podnožja 2"/>
          <p:cNvSpPr>
            <a:spLocks noGrp="1"/>
          </p:cNvSpPr>
          <p:nvPr>
            <p:ph type="ftr" sz="quarter" idx="11"/>
          </p:nvPr>
        </p:nvSpPr>
        <p:spPr/>
        <p:txBody>
          <a:bodyPr/>
          <a:lstStyle/>
          <a:p>
            <a:r>
              <a:rPr lang="hr-HR" sz="2800" dirty="0" smtClean="0"/>
              <a:t>Iris Gović Penić</a:t>
            </a:r>
            <a:endParaRPr lang="hr-HR" sz="2800" dirty="0"/>
          </a:p>
        </p:txBody>
      </p:sp>
      <p:sp>
        <p:nvSpPr>
          <p:cNvPr id="4" name="Rezervirano mjesto broja slajda 3"/>
          <p:cNvSpPr>
            <a:spLocks noGrp="1"/>
          </p:cNvSpPr>
          <p:nvPr>
            <p:ph type="sldNum" sz="quarter" idx="12"/>
          </p:nvPr>
        </p:nvSpPr>
        <p:spPr/>
        <p:txBody>
          <a:bodyPr/>
          <a:lstStyle/>
          <a:p>
            <a:fld id="{69EFA27A-DCA3-45C4-AB74-C8B8E0973140}" type="slidenum">
              <a:rPr lang="hr-HR" smtClean="0"/>
              <a:pPr/>
              <a:t>1</a:t>
            </a:fld>
            <a:endParaRPr lang="hr-HR"/>
          </a:p>
        </p:txBody>
      </p:sp>
    </p:spTree>
    <p:extLst>
      <p:ext uri="{BB962C8B-B14F-4D97-AF65-F5344CB8AC3E}">
        <p14:creationId xmlns:p14="http://schemas.microsoft.com/office/powerpoint/2010/main" xmlns="" val="4043422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dirty="0" smtClean="0"/>
              <a:t>REVIZIJA-DOPUŠTENOST</a:t>
            </a:r>
            <a:endParaRPr lang="hr-HR" dirty="0"/>
          </a:p>
        </p:txBody>
      </p:sp>
      <p:sp>
        <p:nvSpPr>
          <p:cNvPr id="3" name="Content Placeholder 2"/>
          <p:cNvSpPr>
            <a:spLocks noGrp="1"/>
          </p:cNvSpPr>
          <p:nvPr>
            <p:ph idx="1"/>
          </p:nvPr>
        </p:nvSpPr>
        <p:spPr>
          <a:xfrm>
            <a:off x="609599" y="1196752"/>
            <a:ext cx="6347714" cy="4844611"/>
          </a:xfrm>
        </p:spPr>
        <p:txBody>
          <a:bodyPr>
            <a:normAutofit fontScale="70000" lnSpcReduction="20000"/>
          </a:bodyPr>
          <a:lstStyle/>
          <a:p>
            <a:r>
              <a:rPr lang="hr-HR" dirty="0"/>
              <a:t>„</a:t>
            </a:r>
            <a:r>
              <a:rPr lang="hr-HR" i="1" dirty="0"/>
              <a:t>Predmet spora u ovom stupnju postupka je zahtjev za utvrđenje nedopuštenosti odluke o privremenom udaljenju radnika (tužitelja) s posla.</a:t>
            </a:r>
            <a:endParaRPr lang="hr-HR" dirty="0"/>
          </a:p>
          <a:p>
            <a:r>
              <a:rPr lang="hr-HR" i="1" dirty="0"/>
              <a:t>Prema odredbi čl. 382. st. 1. Zakona o parničnom postupku ("Narodne novine" 53/91, 91/92, 112/99, 117/03, 88/05, 84/08, 57/11, 148/11 - proč. tekst, 25/13 i 28/13 - dalje: ZPP) stranke mogu podnijeti reviziju protiv drugostupanjske presude ako vrijednost predmeta spora pobijanog dijela presude prelazi 200.000,00 kn (toč. 1.); ako je presuda donesena u sporu o postojanju ugovora o radu, odnosno prestanku radnog odnosa ili radi utvrđenja postojanja radnog odnosa (toč. 2.); odnosno ako je drugostupanjska presuda donesena prema odredbama čl. 373.a i 373.b toga Zakona (toč. 3.).</a:t>
            </a:r>
            <a:endParaRPr lang="hr-HR" dirty="0"/>
          </a:p>
          <a:p>
            <a:r>
              <a:rPr lang="hr-HR" i="1" dirty="0"/>
              <a:t>Spor u ovoj pravnoj stvari nije radni spor kojeg ima u vidu odredba čl. 382. st. 1. toč. 2. ZPP, niti je presuda donesena prema odredbama čl. 373.a i 373.b ZPP, pa dopuštenost revizije ovisi o vrijednosnom kriteriju.</a:t>
            </a:r>
            <a:endParaRPr lang="hr-HR" dirty="0"/>
          </a:p>
          <a:p>
            <a:r>
              <a:rPr lang="hr-HR" i="1" dirty="0"/>
              <a:t>Tužitelj je ovoj pravnoj stvari propustio naznačiti vrijednost predmeta spora, a ni prvostupanjski sud, nije postupio u smislu odredbe čl. 40. st. 4. ZPP i utvrdio vrijednost predmeta spora, stoga se smatra da je vrijednost predmeta spora 50.000,00 kn (čl. 40. st.5. ZPP).</a:t>
            </a:r>
            <a:endParaRPr lang="hr-HR" dirty="0"/>
          </a:p>
          <a:p>
            <a:r>
              <a:rPr lang="hr-HR" i="1" dirty="0"/>
              <a:t>Budući da slijedom iznesenog vrijednost predmeta spora pobijanog dijela presude u ne prelazi navedenu graničnu vrijednost dopuštenosti revizije od 200.000,00 kn, revizija tuženika nije dopuštena. </a:t>
            </a:r>
            <a:endParaRPr lang="hr-HR" dirty="0"/>
          </a:p>
          <a:p>
            <a:r>
              <a:rPr lang="hr-HR" i="1" dirty="0"/>
              <a:t>Stoga je reviziju valjalo na temelju odredbe čl. 392. st. 1. ZPP kao nedopuštenu odbaciti.</a:t>
            </a:r>
            <a:r>
              <a:rPr lang="hr-HR" dirty="0"/>
              <a:t>“</a:t>
            </a:r>
          </a:p>
          <a:p>
            <a:r>
              <a:rPr lang="hr-HR" b="1" dirty="0"/>
              <a:t>Vrhovni sud RH Revr-248/2014-2 od </a:t>
            </a:r>
            <a:r>
              <a:rPr lang="hr-HR" b="1" dirty="0" smtClean="0"/>
              <a:t>20.1.2015</a:t>
            </a:r>
            <a:r>
              <a:rPr lang="hr-HR" b="1" dirty="0"/>
              <a:t>.</a:t>
            </a:r>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10</a:t>
            </a:fld>
            <a:endParaRPr lang="hr-HR"/>
          </a:p>
        </p:txBody>
      </p:sp>
    </p:spTree>
    <p:extLst>
      <p:ext uri="{BB962C8B-B14F-4D97-AF65-F5344CB8AC3E}">
        <p14:creationId xmlns:p14="http://schemas.microsoft.com/office/powerpoint/2010/main" xmlns="" val="3435035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b="1" dirty="0" smtClean="0"/>
              <a:t>VSRH REVR-114/17 od </a:t>
            </a:r>
            <a:r>
              <a:rPr lang="hr-HR" b="1" dirty="0"/>
              <a:t>7. </a:t>
            </a:r>
            <a:r>
              <a:rPr lang="hr-HR" b="1" dirty="0" smtClean="0"/>
              <a:t>2. </a:t>
            </a:r>
            <a:r>
              <a:rPr lang="hr-HR" b="1" dirty="0"/>
              <a:t>2018.</a:t>
            </a:r>
            <a:endParaRPr lang="hr-HR" dirty="0"/>
          </a:p>
        </p:txBody>
      </p:sp>
      <p:sp>
        <p:nvSpPr>
          <p:cNvPr id="3" name="Content Placeholder 2"/>
          <p:cNvSpPr>
            <a:spLocks noGrp="1"/>
          </p:cNvSpPr>
          <p:nvPr>
            <p:ph idx="1"/>
          </p:nvPr>
        </p:nvSpPr>
        <p:spPr/>
        <p:txBody>
          <a:bodyPr>
            <a:normAutofit fontScale="92500" lnSpcReduction="20000"/>
          </a:bodyPr>
          <a:lstStyle/>
          <a:p>
            <a:pPr algn="just"/>
            <a:r>
              <a:rPr lang="hr-HR" b="1" dirty="0"/>
              <a:t>Z</a:t>
            </a:r>
            <a:r>
              <a:rPr lang="hr-HR" dirty="0" smtClean="0"/>
              <a:t>aštita </a:t>
            </a:r>
            <a:r>
              <a:rPr lang="hr-HR" dirty="0"/>
              <a:t>djece u smislu  odredbe čl. 106. ZOOOSŠ ima prednost u odnosu na zaštitu sindikalnih povjerenika. </a:t>
            </a:r>
            <a:endParaRPr lang="hr-HR" dirty="0" smtClean="0"/>
          </a:p>
          <a:p>
            <a:pPr algn="just"/>
            <a:r>
              <a:rPr lang="hr-HR" dirty="0"/>
              <a:t>O</a:t>
            </a:r>
            <a:r>
              <a:rPr lang="hr-HR" dirty="0" smtClean="0"/>
              <a:t>dredba </a:t>
            </a:r>
            <a:r>
              <a:rPr lang="hr-HR" dirty="0"/>
              <a:t>o udaljenju imperativne je naravi  i ne daje mogućnost poslodavcu da postupi na bilo koji drugi način nego da zaposlenika udalji kada se za to ispune pretpostavke. Odredba o zaštiti djece je specijalni propis koji ima prednost pred odredbom iz ZR-a o zaštiti sidnikalnih povjerenika. S obzirom da niti poslodavac niti sindikat ne mogu donijeti nikakvu drugačiju odluku osim one propisane ZOOOSŠ-om o udaljenju zaposlenika, mišljenje sindikata i mišljenje poslodavca </a:t>
            </a:r>
            <a:r>
              <a:rPr lang="hr-HR" dirty="0" smtClean="0"/>
              <a:t>nisu </a:t>
            </a:r>
            <a:r>
              <a:rPr lang="hr-HR" dirty="0"/>
              <a:t>relevantni za postupanje poslodavca.</a:t>
            </a:r>
          </a:p>
          <a:p>
            <a:pPr algn="just"/>
            <a:r>
              <a:rPr lang="hr-HR" dirty="0"/>
              <a:t>N</a:t>
            </a:r>
            <a:r>
              <a:rPr lang="hr-HR" dirty="0" smtClean="0"/>
              <a:t>epostupanje </a:t>
            </a:r>
            <a:r>
              <a:rPr lang="hr-HR" dirty="0"/>
              <a:t>po čl. 188. ZR </a:t>
            </a:r>
            <a:r>
              <a:rPr lang="hr-HR" dirty="0" smtClean="0"/>
              <a:t>pravno je nevažno jer </a:t>
            </a:r>
            <a:r>
              <a:rPr lang="hr-HR" dirty="0"/>
              <a:t>kada je poslodavac donio odluku o privremenon udaljenju u smislu čl. 106. ZOOOSŠ, radi se o jedinoj odluci koju je poslodavac mogao donijeti.</a:t>
            </a:r>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11</a:t>
            </a:fld>
            <a:endParaRPr lang="hr-HR"/>
          </a:p>
        </p:txBody>
      </p:sp>
    </p:spTree>
    <p:extLst>
      <p:ext uri="{BB962C8B-B14F-4D97-AF65-F5344CB8AC3E}">
        <p14:creationId xmlns:p14="http://schemas.microsoft.com/office/powerpoint/2010/main" xmlns="" val="1697918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777875"/>
          </a:xfrm>
        </p:spPr>
        <p:txBody>
          <a:bodyPr rtlCol="0">
            <a:normAutofit fontScale="90000"/>
          </a:bodyPr>
          <a:lstStyle/>
          <a:p>
            <a:pPr algn="ctr" eaLnBrk="1" fontAlgn="auto" hangingPunct="1">
              <a:spcAft>
                <a:spcPts val="0"/>
              </a:spcAft>
              <a:defRPr/>
            </a:pPr>
            <a:r>
              <a:rPr lang="hr-HR" altLang="sr-Latn-RS" sz="3200" b="1" dirty="0" smtClean="0">
                <a:solidFill>
                  <a:schemeClr val="accent2"/>
                </a:solidFill>
              </a:rPr>
              <a:t>VSRH REVR-162/2014 od 20.5. 2015.</a:t>
            </a:r>
            <a:r>
              <a:rPr lang="hr-HR" altLang="sr-Latn-RS" sz="3200" dirty="0" smtClean="0">
                <a:solidFill>
                  <a:schemeClr val="accent2"/>
                </a:solidFill>
              </a:rPr>
              <a:t/>
            </a:r>
            <a:br>
              <a:rPr lang="hr-HR" altLang="sr-Latn-RS" sz="3200" dirty="0" smtClean="0">
                <a:solidFill>
                  <a:schemeClr val="accent2"/>
                </a:solidFill>
              </a:rPr>
            </a:br>
            <a:endParaRPr lang="hr-HR" altLang="sr-Latn-RS" sz="3200" dirty="0" smtClean="0">
              <a:solidFill>
                <a:schemeClr val="accent2"/>
              </a:solidFill>
            </a:endParaRPr>
          </a:p>
        </p:txBody>
      </p:sp>
      <p:sp>
        <p:nvSpPr>
          <p:cNvPr id="11267" name="Content Placeholder 2"/>
          <p:cNvSpPr>
            <a:spLocks noGrp="1"/>
          </p:cNvSpPr>
          <p:nvPr>
            <p:ph idx="1"/>
          </p:nvPr>
        </p:nvSpPr>
        <p:spPr>
          <a:xfrm>
            <a:off x="26577" y="2060848"/>
            <a:ext cx="8229600" cy="4525962"/>
          </a:xfrm>
        </p:spPr>
        <p:txBody>
          <a:bodyPr rtlCol="0">
            <a:normAutofit fontScale="92500" lnSpcReduction="200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„U postupku pred sudovima nižeg stupnja utvrđeno je da je tužitelj namjerno prešutio svom budućem poslodavcu činjenicu da je njemu izrečena pravomoćna presuda u kaznenom postupku koja je smetnja za prijam u državnu službu, da je dostavio uz dokumentaciju potvrdu o nekažnjavanju samo za područje Općinskog suda u Osijeku, a ne i potvrdu suda u V., gdje je pravomoćno osuđen, te da se odbio očitovati poslodavcu, na izričit upit, je li osuđivan, što je navedeno u odluci o otkazu. Ovakvo postupanje tužitelja prema poslodavcu, po shvaćanju ovog suda, predstavlja osobito važnu činjenicu, koja uz uvažavanje svih okolnosti i interesa obiju ugovornih stranaka, čini nastavak radnog odnosa nemogućim, zbog gubitka povjerenja u radnika, i koja predstavlja opravdani razlog za izvanredni otkaz ugovora o radu iz čl. 108. st. 1. Zakona o radu “</a:t>
            </a:r>
          </a:p>
        </p:txBody>
      </p:sp>
    </p:spTree>
    <p:extLst>
      <p:ext uri="{BB962C8B-B14F-4D97-AF65-F5344CB8AC3E}">
        <p14:creationId xmlns:p14="http://schemas.microsoft.com/office/powerpoint/2010/main" xmlns="" val="3871981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99592" y="778470"/>
            <a:ext cx="6477000" cy="922338"/>
          </a:xfrm>
        </p:spPr>
        <p:txBody>
          <a:bodyPr rtlCol="0">
            <a:normAutofit fontScale="90000"/>
          </a:bodyPr>
          <a:lstStyle/>
          <a:p>
            <a:pPr algn="ctr" eaLnBrk="1" fontAlgn="auto" hangingPunct="1">
              <a:spcAft>
                <a:spcPts val="0"/>
              </a:spcAft>
              <a:defRPr/>
            </a:pPr>
            <a:r>
              <a:rPr lang="hr-HR" altLang="sr-Latn-RS" sz="3200" b="1" dirty="0" smtClean="0">
                <a:solidFill>
                  <a:schemeClr val="accent2"/>
                </a:solidFill>
              </a:rPr>
              <a:t>VSRH REVR-41/13 od 13. 4. 2013.-I</a:t>
            </a:r>
            <a:endParaRPr lang="hr-HR" altLang="sr-Latn-RS" sz="3200" dirty="0" smtClean="0">
              <a:solidFill>
                <a:schemeClr val="accent2"/>
              </a:solidFill>
            </a:endParaRPr>
          </a:p>
        </p:txBody>
      </p:sp>
      <p:sp>
        <p:nvSpPr>
          <p:cNvPr id="14339" name="Content Placeholder 2"/>
          <p:cNvSpPr>
            <a:spLocks noGrp="1"/>
          </p:cNvSpPr>
          <p:nvPr>
            <p:ph idx="1"/>
          </p:nvPr>
        </p:nvSpPr>
        <p:spPr>
          <a:xfrm>
            <a:off x="1187624" y="2204864"/>
            <a:ext cx="6347714" cy="3880773"/>
          </a:xfrm>
        </p:spPr>
        <p:txBody>
          <a:bodyPr rtlCol="0">
            <a:normAutofit fontScale="925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„Okolnost što je za par dana prije isteka vremena na koji je ugovor o radu bio sklopljen tuženik tužitelja odlukom privremeno udaljio s posla, a sve vezano za sumnju na počinjenje kaznenog djela i s time u vezi pokrenut kazneni postupak protiv tužitelja, nije i ne može se smatrati iskazivanjem volje tuženika na produljenje vremena na koji je ugovor o radu na određeno vrijeme bio sklopljen, odnosno na njegovo prerastanje u ugovor o radu na neodređeno vrijeme. </a:t>
            </a:r>
          </a:p>
        </p:txBody>
      </p:sp>
    </p:spTree>
    <p:extLst>
      <p:ext uri="{BB962C8B-B14F-4D97-AF65-F5344CB8AC3E}">
        <p14:creationId xmlns:p14="http://schemas.microsoft.com/office/powerpoint/2010/main" xmlns="" val="856826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99592" y="548680"/>
            <a:ext cx="6477000" cy="922338"/>
          </a:xfrm>
        </p:spPr>
        <p:txBody>
          <a:bodyPr rtlCol="0">
            <a:normAutofit fontScale="90000"/>
          </a:bodyPr>
          <a:lstStyle/>
          <a:p>
            <a:pPr algn="ctr" eaLnBrk="1" fontAlgn="auto" hangingPunct="1">
              <a:spcAft>
                <a:spcPts val="0"/>
              </a:spcAft>
              <a:defRPr/>
            </a:pPr>
            <a:r>
              <a:rPr lang="hr-HR" altLang="sr-Latn-RS" sz="3200" b="1" dirty="0" smtClean="0">
                <a:solidFill>
                  <a:schemeClr val="accent2"/>
                </a:solidFill>
              </a:rPr>
              <a:t>VSRH REVR-41/13 od 13. 4. 2013.-II</a:t>
            </a:r>
            <a:endParaRPr lang="hr-HR" altLang="sr-Latn-RS" sz="3200" dirty="0" smtClean="0">
              <a:solidFill>
                <a:schemeClr val="accent2"/>
              </a:solidFill>
            </a:endParaRPr>
          </a:p>
        </p:txBody>
      </p:sp>
      <p:sp>
        <p:nvSpPr>
          <p:cNvPr id="15363" name="Content Placeholder 2"/>
          <p:cNvSpPr>
            <a:spLocks noGrp="1"/>
          </p:cNvSpPr>
          <p:nvPr>
            <p:ph idx="1"/>
          </p:nvPr>
        </p:nvSpPr>
        <p:spPr>
          <a:xfrm>
            <a:off x="609598" y="2160590"/>
            <a:ext cx="6914729" cy="3880773"/>
          </a:xfrm>
        </p:spPr>
        <p:txBody>
          <a:bodyPr rtlCol="0">
            <a:normAutofit fontScale="92500" lnSpcReduction="100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Naprotiv odlukom o privremenom udaljenju, tuženik je samo iskoristio svoje pravo na udaljenje radnika s posla, a kada je ocijenio da za to postoje opravdani razlozi (sumnja na počinjenje kaznenog djela), pri čemu okolnost što je za vrijeme trajanja suspenzije tužitelja isteklo vrijeme na koje je ugovor o radu bio sklopljen nije i ne može biti od bilo kakvog značaja na sadržaj i pravnu prirodu sklopljenog ugovora o radu, niti se može podvesti pod pretpostavke iz odredbe čl. 10. st. 5. ZR-a za prerastanje ugovora o radu na određeno vrijeme u ugovor o radu na neodređeno vrijeme.“</a:t>
            </a:r>
          </a:p>
          <a:p>
            <a:pPr marL="240030" indent="-240030" algn="just" eaLnBrk="1" fontAlgn="auto" hangingPunct="1">
              <a:spcBef>
                <a:spcPts val="930"/>
              </a:spcBef>
              <a:spcAft>
                <a:spcPts val="0"/>
              </a:spcAft>
              <a:defRPr/>
            </a:pPr>
            <a:endParaRPr lang="hr-HR" altLang="sr-Latn-RS" sz="2400" dirty="0" smtClean="0">
              <a:solidFill>
                <a:schemeClr val="tx2">
                  <a:lumMod val="75000"/>
                  <a:lumOff val="25000"/>
                </a:schemeClr>
              </a:solidFill>
            </a:endParaRPr>
          </a:p>
        </p:txBody>
      </p:sp>
    </p:spTree>
    <p:extLst>
      <p:ext uri="{BB962C8B-B14F-4D97-AF65-F5344CB8AC3E}">
        <p14:creationId xmlns:p14="http://schemas.microsoft.com/office/powerpoint/2010/main" xmlns="" val="3332686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356" y="188640"/>
            <a:ext cx="6347713" cy="1320800"/>
          </a:xfrm>
        </p:spPr>
        <p:txBody>
          <a:bodyPr>
            <a:normAutofit fontScale="90000"/>
          </a:bodyPr>
          <a:lstStyle/>
          <a:p>
            <a:pPr algn="ctr"/>
            <a:r>
              <a:rPr lang="hr-HR" b="1" dirty="0" smtClean="0"/>
              <a:t>PRIVREMENI PREMJEŠTAJ: VSRH REVR- 1883/2009 OD 13.10.2010.</a:t>
            </a:r>
            <a:br>
              <a:rPr lang="hr-HR" b="1" dirty="0" smtClean="0"/>
            </a:br>
            <a:endParaRPr lang="hr-HR" b="1" dirty="0"/>
          </a:p>
        </p:txBody>
      </p:sp>
      <p:sp>
        <p:nvSpPr>
          <p:cNvPr id="3" name="Content Placeholder 2"/>
          <p:cNvSpPr>
            <a:spLocks noGrp="1"/>
          </p:cNvSpPr>
          <p:nvPr>
            <p:ph idx="1"/>
          </p:nvPr>
        </p:nvSpPr>
        <p:spPr/>
        <p:txBody>
          <a:bodyPr>
            <a:normAutofit lnSpcReduction="10000"/>
          </a:bodyPr>
          <a:lstStyle/>
          <a:p>
            <a:pPr algn="just"/>
            <a:r>
              <a:rPr lang="hr-HR" i="1" dirty="0"/>
              <a:t>U konkretnom slučaju tužiteljica je odbila privremeni premještaj u drugi lokal tuženice koji se nalazio u istom mjestu rada na istim poslovima u trenutku kad su za tuženicu nastupile izvanredne </a:t>
            </a:r>
            <a:r>
              <a:rPr lang="hr-HR" i="1" dirty="0" smtClean="0"/>
              <a:t>okolnosti </a:t>
            </a:r>
            <a:r>
              <a:rPr lang="hr-HR" i="1" dirty="0"/>
              <a:t>(odlazak frizerke iz tog lokala), pa upravo odbijanje tužiteljice da postupi po nalogu tuženice imalo je za posljedicu zatvaranje tog lokala.</a:t>
            </a:r>
            <a:endParaRPr lang="hr-HR" dirty="0"/>
          </a:p>
          <a:p>
            <a:pPr algn="just"/>
            <a:r>
              <a:rPr lang="hr-HR" i="1" dirty="0" smtClean="0"/>
              <a:t>...</a:t>
            </a:r>
          </a:p>
          <a:p>
            <a:pPr algn="just"/>
            <a:r>
              <a:rPr lang="hr-HR" i="1" dirty="0" smtClean="0"/>
              <a:t>pravilan </a:t>
            </a:r>
            <a:r>
              <a:rPr lang="hr-HR" i="1" dirty="0"/>
              <a:t>je zaključak nižestupanjskih sudova, a cijeneći sve okolnosti konkretnog slučaja da je navedenim ponašanjem tužiteljica počinila osobitu tešku povredu obveze iz radnog odnosa zbog koje radni odnos nije više </a:t>
            </a:r>
            <a:r>
              <a:rPr lang="hr-HR" i="1" dirty="0" smtClean="0"/>
              <a:t>moguć </a:t>
            </a:r>
            <a:r>
              <a:rPr lang="hr-HR" dirty="0" smtClean="0"/>
              <a:t>“</a:t>
            </a:r>
            <a:endParaRPr lang="hr-HR" dirty="0"/>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15</a:t>
            </a:fld>
            <a:endParaRPr lang="hr-HR"/>
          </a:p>
        </p:txBody>
      </p:sp>
    </p:spTree>
    <p:extLst>
      <p:ext uri="{BB962C8B-B14F-4D97-AF65-F5344CB8AC3E}">
        <p14:creationId xmlns:p14="http://schemas.microsoft.com/office/powerpoint/2010/main" xmlns="" val="1714066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878" y="22385"/>
            <a:ext cx="6347713" cy="1057928"/>
          </a:xfrm>
        </p:spPr>
        <p:txBody>
          <a:bodyPr>
            <a:noAutofit/>
          </a:bodyPr>
          <a:lstStyle/>
          <a:p>
            <a:pPr algn="ctr"/>
            <a:r>
              <a:rPr lang="hr-HR" sz="2800" b="1" dirty="0" smtClean="0"/>
              <a:t>SADRŽAJ TUŽBENOG ZAHTJEVA:</a:t>
            </a:r>
            <a:br>
              <a:rPr lang="hr-HR" sz="2800" b="1" dirty="0" smtClean="0"/>
            </a:br>
            <a:r>
              <a:rPr lang="hr-HR" sz="2800" b="1" dirty="0" smtClean="0"/>
              <a:t>VSRH REVR-239/17 </a:t>
            </a:r>
            <a:r>
              <a:rPr lang="hr-HR" sz="2800" b="1" dirty="0"/>
              <a:t>od 13. </a:t>
            </a:r>
            <a:r>
              <a:rPr lang="hr-HR" sz="2800" b="1" dirty="0" smtClean="0"/>
              <a:t>12. </a:t>
            </a:r>
            <a:r>
              <a:rPr lang="hr-HR" sz="2800" b="1" dirty="0"/>
              <a:t>2017</a:t>
            </a:r>
            <a:r>
              <a:rPr lang="hr-HR" sz="2800" b="1" dirty="0" smtClean="0"/>
              <a:t>.- I</a:t>
            </a:r>
            <a:r>
              <a:rPr lang="hr-HR" sz="2800" b="1" dirty="0"/>
              <a:t/>
            </a:r>
            <a:br>
              <a:rPr lang="hr-HR" sz="2800" b="1" dirty="0"/>
            </a:br>
            <a:endParaRPr lang="hr-HR" sz="2800" b="1" dirty="0"/>
          </a:p>
        </p:txBody>
      </p:sp>
      <p:sp>
        <p:nvSpPr>
          <p:cNvPr id="3" name="Content Placeholder 2"/>
          <p:cNvSpPr>
            <a:spLocks noGrp="1"/>
          </p:cNvSpPr>
          <p:nvPr>
            <p:ph idx="1"/>
          </p:nvPr>
        </p:nvSpPr>
        <p:spPr>
          <a:xfrm>
            <a:off x="179512" y="1484784"/>
            <a:ext cx="6912767" cy="4824536"/>
          </a:xfrm>
        </p:spPr>
        <p:txBody>
          <a:bodyPr>
            <a:normAutofit fontScale="92500" lnSpcReduction="10000"/>
          </a:bodyPr>
          <a:lstStyle/>
          <a:p>
            <a:pPr algn="just"/>
            <a:r>
              <a:rPr lang="hr-HR" dirty="0"/>
              <a:t>Prema odredbi čl. 129. st. 1. ZR radnik koji smatra da mu je poslodavac povrijedio neko pravo iz radnog odnosa može u roku od petnaest dana od dostave odluke kojom je povrijeđeno njegovo pravo, odnosno od saznanja za povredu prava, zahtijevati od poslodavca ostvarenje tog prava (istovjetno je bilo propisano čl. 126. st. 1. ranijeg važećeg Zakona o radu - "Narodne novine", broj 149/09).</a:t>
            </a:r>
          </a:p>
          <a:p>
            <a:pPr algn="just"/>
            <a:r>
              <a:rPr lang="hr-HR" dirty="0"/>
              <a:t>Iz sadržaja navedene zakonske odredbe (čl. 129. st. 1. ZR) jasno proizlazi da za razliku od ranijih radnopravnih propisa – čl. 83. Zakona o osnovnim pravima iz radnih odnosa ("Narodne novine", broj 34/91 – dalje: ZOPRO), kojom odredbom je izrijekom bilo propisano da radnik koji nije zadovoljan konačnom odlukom nadležnog tijela u organizaciji ili ako to tijelo ne donese odluku u roku od 30 dana od dana podnošenja zahtjeva odnosno prigovora ima pravo u idućih petnaest dana tražiti zaštitu svojih prava pred nadležnim sudom, da ista (čl. 129. st. 1. ZR) ne predviđa "konačnu odluku", odnosno da bi tužbenim zahtjevom morala biti obuhvaćena i odluka poslodavca kojom je odlučeno o zahtjevu za zaštitu prava podnesenom u smislu čl. 129. st. 1. ZR. </a:t>
            </a:r>
          </a:p>
        </p:txBody>
      </p:sp>
      <p:sp>
        <p:nvSpPr>
          <p:cNvPr id="5" name="Slide Number Placeholder 4"/>
          <p:cNvSpPr>
            <a:spLocks noGrp="1"/>
          </p:cNvSpPr>
          <p:nvPr>
            <p:ph type="sldNum" sz="quarter" idx="12"/>
          </p:nvPr>
        </p:nvSpPr>
        <p:spPr/>
        <p:txBody>
          <a:bodyPr/>
          <a:lstStyle/>
          <a:p>
            <a:fld id="{69EFA27A-DCA3-45C4-AB74-C8B8E0973140}" type="slidenum">
              <a:rPr lang="hr-HR" smtClean="0"/>
              <a:pPr/>
              <a:t>16</a:t>
            </a:fld>
            <a:endParaRPr lang="hr-HR"/>
          </a:p>
        </p:txBody>
      </p:sp>
    </p:spTree>
    <p:extLst>
      <p:ext uri="{BB962C8B-B14F-4D97-AF65-F5344CB8AC3E}">
        <p14:creationId xmlns:p14="http://schemas.microsoft.com/office/powerpoint/2010/main" xmlns="" val="280644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8" y="210832"/>
            <a:ext cx="6347713" cy="1057928"/>
          </a:xfrm>
        </p:spPr>
        <p:txBody>
          <a:bodyPr>
            <a:normAutofit fontScale="90000"/>
          </a:bodyPr>
          <a:lstStyle/>
          <a:p>
            <a:pPr algn="ctr"/>
            <a:r>
              <a:rPr lang="hr-HR" b="1" dirty="0" smtClean="0"/>
              <a:t>SADRŽAJ TUŽBENOG ZAHTJEVA:</a:t>
            </a:r>
            <a:br>
              <a:rPr lang="hr-HR" b="1" dirty="0" smtClean="0"/>
            </a:br>
            <a:r>
              <a:rPr lang="hr-HR" b="1" dirty="0" smtClean="0"/>
              <a:t>VSRH REVR-239/17 </a:t>
            </a:r>
            <a:r>
              <a:rPr lang="hr-HR" b="1" dirty="0"/>
              <a:t>od 13. </a:t>
            </a:r>
            <a:r>
              <a:rPr lang="hr-HR" b="1" dirty="0" smtClean="0"/>
              <a:t>12. </a:t>
            </a:r>
            <a:r>
              <a:rPr lang="hr-HR" b="1" dirty="0"/>
              <a:t>2017</a:t>
            </a:r>
            <a:r>
              <a:rPr lang="hr-HR" b="1" dirty="0" smtClean="0"/>
              <a:t>.- II</a:t>
            </a:r>
            <a:r>
              <a:rPr lang="hr-HR" b="1" dirty="0"/>
              <a:t/>
            </a:r>
            <a:br>
              <a:rPr lang="hr-HR" b="1" dirty="0"/>
            </a:br>
            <a:endParaRPr lang="hr-HR" b="1" dirty="0"/>
          </a:p>
        </p:txBody>
      </p:sp>
      <p:sp>
        <p:nvSpPr>
          <p:cNvPr id="3" name="Content Placeholder 2"/>
          <p:cNvSpPr>
            <a:spLocks noGrp="1"/>
          </p:cNvSpPr>
          <p:nvPr>
            <p:ph idx="1"/>
          </p:nvPr>
        </p:nvSpPr>
        <p:spPr>
          <a:xfrm>
            <a:off x="179512" y="2132856"/>
            <a:ext cx="6912767" cy="3908507"/>
          </a:xfrm>
        </p:spPr>
        <p:txBody>
          <a:bodyPr>
            <a:normAutofit/>
          </a:bodyPr>
          <a:lstStyle/>
          <a:p>
            <a:pPr algn="just"/>
            <a:r>
              <a:rPr lang="hr-HR" dirty="0"/>
              <a:t>Navedeno pravno shvaćanje proizlazi i iz odredbe čl. 116. st. 1. ZR prema kojoj: "Ako sud utvrdi da otkaz poslodavca nije dopušten ...", dakle, ne i "konačna" odluka poslodavca. </a:t>
            </a:r>
            <a:endParaRPr lang="hr-HR" dirty="0" smtClean="0"/>
          </a:p>
          <a:p>
            <a:pPr algn="just"/>
            <a:r>
              <a:rPr lang="hr-HR" dirty="0" smtClean="0"/>
              <a:t>Prema </a:t>
            </a:r>
            <a:r>
              <a:rPr lang="hr-HR" dirty="0"/>
              <a:t>tome, sudska zaštita se po ZR svodi na to da se utvrdi (ne)dopuštenost otkaza koji je dat nekom odlukom, a ne na poništavanje odluke poslodavca. Odluka kojom je dat otkaz predstavlja pisano uobličenje otkaza s naznačenim činjeničnim opravdanjem istog, a eventualno naknadna odluka poslodavca predstavlja samo očitovanje na radnikov zahtjev za zaštitu prava, a što nižestupanjski sudovi nisu imali na umu donoseći pobijane odluke, pa su u tom pravcu izostali i razlozi o obrazloženju istih (čl. 354. st. 2. toč. 11. ZPP</a:t>
            </a:r>
            <a:r>
              <a:rPr lang="hr-HR" dirty="0" smtClean="0"/>
              <a:t>).“</a:t>
            </a:r>
            <a:endParaRPr lang="hr-HR" dirty="0"/>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17</a:t>
            </a:fld>
            <a:endParaRPr lang="hr-HR"/>
          </a:p>
        </p:txBody>
      </p:sp>
    </p:spTree>
    <p:extLst>
      <p:ext uri="{BB962C8B-B14F-4D97-AF65-F5344CB8AC3E}">
        <p14:creationId xmlns:p14="http://schemas.microsoft.com/office/powerpoint/2010/main" xmlns="" val="91469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866775" y="1535113"/>
            <a:ext cx="6570663" cy="530225"/>
          </a:xfrm>
        </p:spPr>
        <p:txBody>
          <a:bodyPr>
            <a:normAutofit fontScale="90000"/>
          </a:bodyPr>
          <a:lstStyle/>
          <a:p>
            <a:pPr algn="ctr"/>
            <a:r>
              <a:rPr lang="en-GB" altLang="sr-Latn-RS" b="1" dirty="0" smtClean="0"/>
              <a:t>NAČELNI STAV SJEDNICE ODJELA VSRH OD 24. 4. 2006.</a:t>
            </a:r>
          </a:p>
        </p:txBody>
      </p:sp>
      <p:sp>
        <p:nvSpPr>
          <p:cNvPr id="3" name="Content Placeholder 2"/>
          <p:cNvSpPr>
            <a:spLocks noGrp="1"/>
          </p:cNvSpPr>
          <p:nvPr>
            <p:ph idx="1"/>
          </p:nvPr>
        </p:nvSpPr>
        <p:spPr>
          <a:xfrm>
            <a:off x="866775" y="2640013"/>
            <a:ext cx="7523163" cy="2436812"/>
          </a:xfrm>
        </p:spPr>
        <p:txBody>
          <a:bodyPr>
            <a:normAutofit/>
          </a:bodyPr>
          <a:lstStyle/>
          <a:p>
            <a:pPr marL="0" indent="0" algn="just">
              <a:buFontTx/>
              <a:buNone/>
              <a:defRPr/>
            </a:pPr>
            <a:r>
              <a:rPr lang="en-GB" dirty="0"/>
              <a:t>"</a:t>
            </a:r>
            <a:r>
              <a:rPr lang="en-GB" dirty="0" err="1"/>
              <a:t>Nakon</a:t>
            </a:r>
            <a:r>
              <a:rPr lang="en-GB" dirty="0"/>
              <a:t> </a:t>
            </a:r>
            <a:r>
              <a:rPr lang="en-GB" dirty="0" err="1"/>
              <a:t>konačnosti</a:t>
            </a:r>
            <a:r>
              <a:rPr lang="en-GB" dirty="0"/>
              <a:t> </a:t>
            </a:r>
            <a:r>
              <a:rPr lang="en-GB" dirty="0" err="1"/>
              <a:t>odluke</a:t>
            </a:r>
            <a:r>
              <a:rPr lang="en-GB" dirty="0"/>
              <a:t> o </a:t>
            </a:r>
            <a:r>
              <a:rPr lang="en-GB" dirty="0" err="1"/>
              <a:t>poslovno-uvjetovanom</a:t>
            </a:r>
            <a:r>
              <a:rPr lang="en-GB" dirty="0"/>
              <a:t> </a:t>
            </a:r>
            <a:r>
              <a:rPr lang="en-GB" dirty="0" err="1"/>
              <a:t>otkazu</a:t>
            </a:r>
            <a:r>
              <a:rPr lang="en-GB" dirty="0"/>
              <a:t> </a:t>
            </a:r>
            <a:r>
              <a:rPr lang="en-GB" dirty="0" err="1"/>
              <a:t>ugovora</a:t>
            </a:r>
            <a:r>
              <a:rPr lang="en-GB" dirty="0"/>
              <a:t> o </a:t>
            </a:r>
            <a:r>
              <a:rPr lang="en-GB" dirty="0" err="1"/>
              <a:t>radu</a:t>
            </a:r>
            <a:r>
              <a:rPr lang="en-GB" dirty="0"/>
              <a:t> </a:t>
            </a:r>
            <a:r>
              <a:rPr lang="en-GB" dirty="0" err="1"/>
              <a:t>poslodavac</a:t>
            </a:r>
            <a:r>
              <a:rPr lang="en-GB" dirty="0"/>
              <a:t> </a:t>
            </a:r>
            <a:r>
              <a:rPr lang="en-GB" dirty="0" err="1"/>
              <a:t>nije</a:t>
            </a:r>
            <a:r>
              <a:rPr lang="en-GB" dirty="0"/>
              <a:t> </a:t>
            </a:r>
            <a:r>
              <a:rPr lang="en-GB" dirty="0" err="1"/>
              <a:t>ovlašten</a:t>
            </a:r>
            <a:r>
              <a:rPr lang="en-GB" dirty="0"/>
              <a:t> </a:t>
            </a:r>
            <a:r>
              <a:rPr lang="en-GB" dirty="0" err="1"/>
              <a:t>jednostrano</a:t>
            </a:r>
            <a:r>
              <a:rPr lang="en-GB" dirty="0"/>
              <a:t> </a:t>
            </a:r>
            <a:r>
              <a:rPr lang="en-GB" dirty="0" err="1"/>
              <a:t>opozvati</a:t>
            </a:r>
            <a:r>
              <a:rPr lang="en-GB" dirty="0"/>
              <a:t> </a:t>
            </a:r>
            <a:r>
              <a:rPr lang="en-GB" dirty="0" err="1"/>
              <a:t>tu</a:t>
            </a:r>
            <a:r>
              <a:rPr lang="en-GB" dirty="0"/>
              <a:t> </a:t>
            </a:r>
            <a:r>
              <a:rPr lang="en-GB" dirty="0" err="1"/>
              <a:t>odluku</a:t>
            </a:r>
            <a:r>
              <a:rPr lang="en-GB" dirty="0" smtClean="0"/>
              <a:t>.“</a:t>
            </a:r>
          </a:p>
          <a:p>
            <a:pPr marL="0" indent="0" algn="just">
              <a:buFontTx/>
              <a:buNone/>
              <a:defRPr/>
            </a:pPr>
            <a:r>
              <a:rPr lang="en-GB" dirty="0"/>
              <a:t/>
            </a:r>
            <a:br>
              <a:rPr lang="en-GB" dirty="0"/>
            </a:br>
            <a:r>
              <a:rPr lang="en-GB" dirty="0"/>
              <a:t>"</a:t>
            </a:r>
            <a:r>
              <a:rPr lang="en-GB" dirty="0" err="1"/>
              <a:t>Poslodavac</a:t>
            </a:r>
            <a:r>
              <a:rPr lang="en-GB" dirty="0"/>
              <a:t> </a:t>
            </a:r>
            <a:r>
              <a:rPr lang="en-GB" dirty="0" err="1"/>
              <a:t>nije</a:t>
            </a:r>
            <a:r>
              <a:rPr lang="en-GB" dirty="0"/>
              <a:t> </a:t>
            </a:r>
            <a:r>
              <a:rPr lang="en-GB" dirty="0" err="1"/>
              <a:t>ovlašten</a:t>
            </a:r>
            <a:r>
              <a:rPr lang="en-GB" dirty="0"/>
              <a:t> </a:t>
            </a:r>
            <a:r>
              <a:rPr lang="en-GB" dirty="0" err="1"/>
              <a:t>bez</a:t>
            </a:r>
            <a:r>
              <a:rPr lang="en-GB" dirty="0"/>
              <a:t> </a:t>
            </a:r>
            <a:r>
              <a:rPr lang="en-GB" dirty="0" err="1"/>
              <a:t>pristanka</a:t>
            </a:r>
            <a:r>
              <a:rPr lang="en-GB" dirty="0"/>
              <a:t> </a:t>
            </a:r>
            <a:r>
              <a:rPr lang="en-GB" dirty="0" err="1"/>
              <a:t>radnika</a:t>
            </a:r>
            <a:r>
              <a:rPr lang="en-GB" dirty="0"/>
              <a:t> </a:t>
            </a:r>
            <a:r>
              <a:rPr lang="en-GB" dirty="0" err="1"/>
              <a:t>promijeniti</a:t>
            </a:r>
            <a:r>
              <a:rPr lang="en-GB" dirty="0"/>
              <a:t> </a:t>
            </a:r>
            <a:r>
              <a:rPr lang="en-GB" dirty="0" err="1"/>
              <a:t>svoju</a:t>
            </a:r>
            <a:r>
              <a:rPr lang="en-GB" dirty="0"/>
              <a:t> </a:t>
            </a:r>
            <a:r>
              <a:rPr lang="en-GB" dirty="0" err="1"/>
              <a:t>odluku</a:t>
            </a:r>
            <a:r>
              <a:rPr lang="en-GB" dirty="0"/>
              <a:t> o </a:t>
            </a:r>
            <a:r>
              <a:rPr lang="en-GB" dirty="0" err="1"/>
              <a:t>otkazu</a:t>
            </a:r>
            <a:r>
              <a:rPr lang="en-GB" dirty="0"/>
              <a:t> </a:t>
            </a:r>
            <a:r>
              <a:rPr lang="en-GB" dirty="0" err="1"/>
              <a:t>ugovora</a:t>
            </a:r>
            <a:r>
              <a:rPr lang="en-GB" dirty="0"/>
              <a:t> o </a:t>
            </a:r>
            <a:r>
              <a:rPr lang="en-GB" dirty="0" err="1"/>
              <a:t>radu</a:t>
            </a:r>
            <a:r>
              <a:rPr lang="en-GB" dirty="0"/>
              <a:t>."</a:t>
            </a:r>
            <a:br>
              <a:rPr lang="en-GB" dirty="0"/>
            </a:br>
            <a:endParaRPr lang="en-GB" dirty="0"/>
          </a:p>
        </p:txBody>
      </p:sp>
      <p:sp>
        <p:nvSpPr>
          <p:cNvPr id="43012"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2325495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lgn="ctr"/>
            <a:r>
              <a:rPr lang="sv-SE" altLang="sr-Latn-RS" sz="2400" b="1" dirty="0" smtClean="0"/>
              <a:t>PRAVNA SHVAĆANJA ZAUZETA NA SJEDNICI GRAĐANSKOG ODJELA VSRH 15.10.2007.</a:t>
            </a:r>
            <a:endParaRPr lang="en-GB" altLang="sr-Latn-RS" sz="2400" b="1" dirty="0" smtClean="0"/>
          </a:p>
        </p:txBody>
      </p:sp>
      <p:sp>
        <p:nvSpPr>
          <p:cNvPr id="3" name="Content Placeholder 2"/>
          <p:cNvSpPr>
            <a:spLocks noGrp="1"/>
          </p:cNvSpPr>
          <p:nvPr>
            <p:ph idx="1"/>
          </p:nvPr>
        </p:nvSpPr>
        <p:spPr/>
        <p:txBody>
          <a:bodyPr>
            <a:normAutofit/>
          </a:bodyPr>
          <a:lstStyle/>
          <a:p>
            <a:pPr algn="just">
              <a:defRPr/>
            </a:pPr>
            <a:r>
              <a:rPr lang="en-GB" dirty="0"/>
              <a:t>"</a:t>
            </a:r>
            <a:r>
              <a:rPr lang="en-GB" dirty="0" err="1"/>
              <a:t>Upozorenje</a:t>
            </a:r>
            <a:r>
              <a:rPr lang="en-GB" dirty="0"/>
              <a:t> </a:t>
            </a:r>
            <a:r>
              <a:rPr lang="en-GB" dirty="0" err="1"/>
              <a:t>poslodavca</a:t>
            </a:r>
            <a:r>
              <a:rPr lang="en-GB" dirty="0"/>
              <a:t> </a:t>
            </a:r>
            <a:r>
              <a:rPr lang="en-GB" dirty="0" err="1"/>
              <a:t>radniku</a:t>
            </a:r>
            <a:r>
              <a:rPr lang="en-GB" dirty="0"/>
              <a:t> </a:t>
            </a:r>
            <a:r>
              <a:rPr lang="en-GB" dirty="0" err="1"/>
              <a:t>na</a:t>
            </a:r>
            <a:r>
              <a:rPr lang="en-GB" dirty="0"/>
              <a:t> </a:t>
            </a:r>
            <a:r>
              <a:rPr lang="en-GB" dirty="0" err="1"/>
              <a:t>obveze</a:t>
            </a:r>
            <a:r>
              <a:rPr lang="en-GB" dirty="0"/>
              <a:t> </a:t>
            </a:r>
            <a:r>
              <a:rPr lang="en-GB" dirty="0" err="1"/>
              <a:t>iz</a:t>
            </a:r>
            <a:r>
              <a:rPr lang="en-GB" dirty="0"/>
              <a:t> </a:t>
            </a:r>
            <a:r>
              <a:rPr lang="en-GB" dirty="0" err="1"/>
              <a:t>radnog</a:t>
            </a:r>
            <a:r>
              <a:rPr lang="en-GB" dirty="0"/>
              <a:t> </a:t>
            </a:r>
            <a:r>
              <a:rPr lang="en-GB" dirty="0" err="1"/>
              <a:t>odnosa</a:t>
            </a:r>
            <a:r>
              <a:rPr lang="en-GB" dirty="0"/>
              <a:t> </a:t>
            </a:r>
            <a:r>
              <a:rPr lang="en-GB" dirty="0" err="1"/>
              <a:t>i</a:t>
            </a:r>
            <a:r>
              <a:rPr lang="en-GB" dirty="0"/>
              <a:t> </a:t>
            </a:r>
            <a:r>
              <a:rPr lang="en-GB" dirty="0" err="1"/>
              <a:t>mogućnost</a:t>
            </a:r>
            <a:r>
              <a:rPr lang="en-GB" dirty="0"/>
              <a:t> </a:t>
            </a:r>
            <a:r>
              <a:rPr lang="en-GB" dirty="0" err="1"/>
              <a:t>otkaza</a:t>
            </a:r>
            <a:r>
              <a:rPr lang="en-GB" dirty="0"/>
              <a:t> </a:t>
            </a:r>
            <a:r>
              <a:rPr lang="en-GB" dirty="0" err="1"/>
              <a:t>nije</a:t>
            </a:r>
            <a:r>
              <a:rPr lang="en-GB" dirty="0"/>
              <a:t> </a:t>
            </a:r>
            <a:r>
              <a:rPr lang="en-GB" dirty="0" err="1"/>
              <a:t>odluka</a:t>
            </a:r>
            <a:r>
              <a:rPr lang="en-GB" dirty="0"/>
              <a:t> </a:t>
            </a:r>
            <a:r>
              <a:rPr lang="en-GB" dirty="0" err="1"/>
              <a:t>protiv</a:t>
            </a:r>
            <a:r>
              <a:rPr lang="en-GB" dirty="0"/>
              <a:t> </a:t>
            </a:r>
            <a:r>
              <a:rPr lang="en-GB" dirty="0" err="1"/>
              <a:t>koje</a:t>
            </a:r>
            <a:r>
              <a:rPr lang="en-GB" dirty="0"/>
              <a:t> bi </a:t>
            </a:r>
            <a:r>
              <a:rPr lang="en-GB" dirty="0" err="1"/>
              <a:t>radnik</a:t>
            </a:r>
            <a:r>
              <a:rPr lang="en-GB" dirty="0"/>
              <a:t> </a:t>
            </a:r>
            <a:r>
              <a:rPr lang="en-GB" dirty="0" err="1"/>
              <a:t>imao</a:t>
            </a:r>
            <a:r>
              <a:rPr lang="en-GB" dirty="0"/>
              <a:t> </a:t>
            </a:r>
            <a:r>
              <a:rPr lang="en-GB" dirty="0" err="1"/>
              <a:t>pravo</a:t>
            </a:r>
            <a:r>
              <a:rPr lang="en-GB" dirty="0"/>
              <a:t> </a:t>
            </a:r>
            <a:r>
              <a:rPr lang="en-GB" dirty="0" err="1"/>
              <a:t>na</a:t>
            </a:r>
            <a:r>
              <a:rPr lang="en-GB" dirty="0"/>
              <a:t> </a:t>
            </a:r>
            <a:r>
              <a:rPr lang="en-GB" dirty="0" err="1"/>
              <a:t>sudsku</a:t>
            </a:r>
            <a:r>
              <a:rPr lang="en-GB" dirty="0"/>
              <a:t> </a:t>
            </a:r>
            <a:r>
              <a:rPr lang="en-GB" dirty="0" err="1"/>
              <a:t>zaštitu</a:t>
            </a:r>
            <a:r>
              <a:rPr lang="en-GB" dirty="0" smtClean="0"/>
              <a:t>.“</a:t>
            </a:r>
          </a:p>
          <a:p>
            <a:pPr marL="0" indent="0" algn="just">
              <a:buFontTx/>
              <a:buNone/>
              <a:defRPr/>
            </a:pPr>
            <a:r>
              <a:rPr lang="en-GB" dirty="0" smtClean="0"/>
              <a:t/>
            </a:r>
            <a:br>
              <a:rPr lang="en-GB" dirty="0" smtClean="0"/>
            </a:br>
            <a:r>
              <a:rPr lang="en-GB" dirty="0" smtClean="0"/>
              <a:t/>
            </a:r>
            <a:br>
              <a:rPr lang="en-GB" dirty="0" smtClean="0"/>
            </a:br>
            <a:r>
              <a:rPr lang="en-GB" dirty="0" smtClean="0"/>
              <a:t>"</a:t>
            </a:r>
            <a:r>
              <a:rPr lang="en-GB" dirty="0" err="1" smtClean="0"/>
              <a:t>Usmeni</a:t>
            </a:r>
            <a:r>
              <a:rPr lang="en-GB" dirty="0" smtClean="0"/>
              <a:t> </a:t>
            </a:r>
            <a:r>
              <a:rPr lang="en-GB" dirty="0" err="1" smtClean="0"/>
              <a:t>otkaz</a:t>
            </a:r>
            <a:r>
              <a:rPr lang="en-GB" dirty="0" smtClean="0"/>
              <a:t> </a:t>
            </a:r>
            <a:r>
              <a:rPr lang="en-GB" dirty="0" err="1" smtClean="0"/>
              <a:t>ugovora</a:t>
            </a:r>
            <a:r>
              <a:rPr lang="en-GB" dirty="0" smtClean="0"/>
              <a:t> o </a:t>
            </a:r>
            <a:r>
              <a:rPr lang="en-GB" dirty="0" err="1" smtClean="0"/>
              <a:t>radu</a:t>
            </a:r>
            <a:r>
              <a:rPr lang="en-GB" dirty="0" smtClean="0"/>
              <a:t> je </a:t>
            </a:r>
            <a:r>
              <a:rPr lang="en-GB" dirty="0" err="1" smtClean="0"/>
              <a:t>odluka</a:t>
            </a:r>
            <a:r>
              <a:rPr lang="en-GB" dirty="0" smtClean="0"/>
              <a:t> </a:t>
            </a:r>
            <a:r>
              <a:rPr lang="en-GB" dirty="0" err="1" smtClean="0"/>
              <a:t>i</a:t>
            </a:r>
            <a:r>
              <a:rPr lang="en-GB" dirty="0" smtClean="0"/>
              <a:t> </a:t>
            </a:r>
            <a:r>
              <a:rPr lang="en-GB" dirty="0" err="1" smtClean="0"/>
              <a:t>protiv</a:t>
            </a:r>
            <a:r>
              <a:rPr lang="en-GB" dirty="0" smtClean="0"/>
              <a:t> </a:t>
            </a:r>
            <a:r>
              <a:rPr lang="en-GB" dirty="0" err="1" smtClean="0"/>
              <a:t>nje</a:t>
            </a:r>
            <a:r>
              <a:rPr lang="en-GB" dirty="0" smtClean="0"/>
              <a:t> je </a:t>
            </a:r>
            <a:r>
              <a:rPr lang="en-GB" dirty="0" err="1" smtClean="0"/>
              <a:t>dopuštena</a:t>
            </a:r>
            <a:r>
              <a:rPr lang="en-GB" dirty="0" smtClean="0"/>
              <a:t> </a:t>
            </a:r>
            <a:r>
              <a:rPr lang="en-GB" dirty="0" err="1" smtClean="0"/>
              <a:t>sudska</a:t>
            </a:r>
            <a:r>
              <a:rPr lang="en-GB" dirty="0" smtClean="0"/>
              <a:t> </a:t>
            </a:r>
            <a:r>
              <a:rPr lang="en-GB" dirty="0" err="1" smtClean="0"/>
              <a:t>zaštita</a:t>
            </a:r>
            <a:r>
              <a:rPr lang="en-GB" dirty="0" smtClean="0"/>
              <a:t> pod </a:t>
            </a:r>
            <a:r>
              <a:rPr lang="en-GB" dirty="0" err="1" smtClean="0"/>
              <a:t>uvjetima</a:t>
            </a:r>
            <a:r>
              <a:rPr lang="en-GB" dirty="0" smtClean="0"/>
              <a:t> </a:t>
            </a:r>
            <a:r>
              <a:rPr lang="en-GB" dirty="0" err="1" smtClean="0"/>
              <a:t>i</a:t>
            </a:r>
            <a:r>
              <a:rPr lang="en-GB" dirty="0" smtClean="0"/>
              <a:t> </a:t>
            </a:r>
            <a:r>
              <a:rPr lang="en-GB" dirty="0" err="1" smtClean="0"/>
              <a:t>rokovima</a:t>
            </a:r>
            <a:r>
              <a:rPr lang="en-GB" dirty="0" smtClean="0"/>
              <a:t> </a:t>
            </a:r>
            <a:r>
              <a:rPr lang="en-GB" dirty="0" err="1" smtClean="0"/>
              <a:t>propisanim</a:t>
            </a:r>
            <a:r>
              <a:rPr lang="en-GB" dirty="0" smtClean="0"/>
              <a:t> </a:t>
            </a:r>
            <a:r>
              <a:rPr lang="en-GB" dirty="0" err="1" smtClean="0"/>
              <a:t>odredbom</a:t>
            </a:r>
            <a:r>
              <a:rPr lang="en-GB" dirty="0" smtClean="0"/>
              <a:t> </a:t>
            </a:r>
            <a:r>
              <a:rPr lang="en-GB" dirty="0" err="1" smtClean="0"/>
              <a:t>čl</a:t>
            </a:r>
            <a:r>
              <a:rPr lang="en-GB" dirty="0" smtClean="0"/>
              <a:t>. 133. </a:t>
            </a:r>
            <a:r>
              <a:rPr lang="en-GB" dirty="0" err="1" smtClean="0"/>
              <a:t>Zakona</a:t>
            </a:r>
            <a:r>
              <a:rPr lang="en-GB" dirty="0" smtClean="0"/>
              <a:t> o </a:t>
            </a:r>
            <a:r>
              <a:rPr lang="en-GB" dirty="0" err="1" smtClean="0"/>
              <a:t>radu</a:t>
            </a:r>
            <a:r>
              <a:rPr lang="en-GB" dirty="0" smtClean="0"/>
              <a:t>."</a:t>
            </a:r>
            <a:endParaRPr lang="en-GB" dirty="0"/>
          </a:p>
        </p:txBody>
      </p:sp>
      <p:sp>
        <p:nvSpPr>
          <p:cNvPr id="44036"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1397017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algn="ctr"/>
            <a:r>
              <a:rPr lang="hr-HR" sz="3200" b="1" dirty="0"/>
              <a:t>PRIVREMENO UDALJENJE </a:t>
            </a:r>
            <a:r>
              <a:rPr lang="hr-HR" sz="3200" b="1" dirty="0" smtClean="0"/>
              <a:t>RADNIKA-</a:t>
            </a:r>
            <a:br>
              <a:rPr lang="hr-HR" sz="3200" b="1" dirty="0" smtClean="0"/>
            </a:br>
            <a:r>
              <a:rPr lang="hr-HR" altLang="sr-Latn-RS" sz="3200" b="1" dirty="0" smtClean="0"/>
              <a:t>Čl. 150. ZR-a</a:t>
            </a:r>
          </a:p>
        </p:txBody>
      </p:sp>
      <p:sp>
        <p:nvSpPr>
          <p:cNvPr id="4099" name="Content Placeholder 2"/>
          <p:cNvSpPr>
            <a:spLocks noGrp="1"/>
          </p:cNvSpPr>
          <p:nvPr>
            <p:ph idx="1"/>
          </p:nvPr>
        </p:nvSpPr>
        <p:spPr/>
        <p:txBody>
          <a:bodyPr rtlCol="0">
            <a:normAutofit fontScale="85000" lnSpcReduction="10000"/>
          </a:bodyPr>
          <a:lstStyle/>
          <a:p>
            <a:pPr marL="240030" indent="-240030" algn="just" eaLnBrk="1" fontAlgn="auto" hangingPunct="1">
              <a:spcBef>
                <a:spcPts val="930"/>
              </a:spcBef>
              <a:spcAft>
                <a:spcPts val="0"/>
              </a:spcAft>
              <a:defRPr/>
            </a:pPr>
            <a:r>
              <a:rPr lang="hr-HR" altLang="sr-Latn-RS" sz="2400" dirty="0" smtClean="0">
                <a:solidFill>
                  <a:schemeClr val="tx1"/>
                </a:solidFill>
              </a:rPr>
              <a:t>Ako se radničko vijeće protivi izvanrednom otkazu, a radnik u sudskom sporu osporava dopuštenost otkaza i traži od poslodavca da ga zadrži na radu, poslodavac je dužan radnika vratiti na rad u roku od osam dana od dana dostave obavijesti i dokaza o podnošenju tužbe i zadržati ga na radu do okončanja sudskog spora.</a:t>
            </a:r>
          </a:p>
          <a:p>
            <a:pPr marL="240030" indent="-240030" algn="just" eaLnBrk="1" fontAlgn="auto" hangingPunct="1">
              <a:spcBef>
                <a:spcPts val="930"/>
              </a:spcBef>
              <a:spcAft>
                <a:spcPts val="0"/>
              </a:spcAft>
              <a:defRPr/>
            </a:pPr>
            <a:r>
              <a:rPr lang="hr-HR" altLang="sr-Latn-RS" sz="2400" dirty="0" smtClean="0">
                <a:solidFill>
                  <a:schemeClr val="tx1"/>
                </a:solidFill>
              </a:rPr>
              <a:t>U tom slučaju, ako poslodavac izvanredno otkazuje ugovor o radu, može radnika privremeno udaljiti s posla do okončanja sudskog spora o dopuštenosti otkaza, uz obvezu isplate mjesečne naknade plaće u visini polovice prosječne plaće isplaćene tom radniku u prethodna tri mjeseca.</a:t>
            </a:r>
          </a:p>
          <a:p>
            <a:pPr marL="240030" indent="-240030" algn="just" eaLnBrk="1" fontAlgn="auto" hangingPunct="1">
              <a:spcBef>
                <a:spcPts val="930"/>
              </a:spcBef>
              <a:spcAft>
                <a:spcPts val="0"/>
              </a:spcAft>
              <a:defRPr/>
            </a:pPr>
            <a:endParaRPr lang="hr-HR" altLang="sr-Latn-RS" sz="2400" dirty="0" smtClean="0">
              <a:solidFill>
                <a:schemeClr val="tx1"/>
              </a:solidFill>
            </a:endParaRPr>
          </a:p>
        </p:txBody>
      </p:sp>
    </p:spTree>
    <p:extLst>
      <p:ext uri="{BB962C8B-B14F-4D97-AF65-F5344CB8AC3E}">
        <p14:creationId xmlns:p14="http://schemas.microsoft.com/office/powerpoint/2010/main" xmlns="" val="1788962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a:r>
              <a:rPr lang="hr-HR" altLang="sr-Latn-RS" sz="3200" b="1" dirty="0" smtClean="0"/>
              <a:t>OBRAZLOŽENJE OTKAZA</a:t>
            </a:r>
          </a:p>
        </p:txBody>
      </p:sp>
      <p:sp>
        <p:nvSpPr>
          <p:cNvPr id="13315" name="Content Placeholder 2"/>
          <p:cNvSpPr>
            <a:spLocks noGrp="1"/>
          </p:cNvSpPr>
          <p:nvPr>
            <p:ph idx="1"/>
          </p:nvPr>
        </p:nvSpPr>
        <p:spPr/>
        <p:txBody>
          <a:bodyPr>
            <a:normAutofit fontScale="85000" lnSpcReduction="20000"/>
          </a:bodyPr>
          <a:lstStyle/>
          <a:p>
            <a:pPr algn="just"/>
            <a:r>
              <a:rPr lang="hr-HR" altLang="sr-Latn-RS" sz="2400" dirty="0" smtClean="0"/>
              <a:t>„Imajući u vidu da ZR ne određuje da bi otkaz morao imati oblik odluke koji bi sadržavao uvod, izreku i obrazloženje, stajalište je ovog suda da je dovoljno da je otkaz obrazložen tako da je iz istog moguće sa sigurnošću zaključiti zbog kojih razloga poslodavac daje otkaz ugovora o radu, a za koje stajalište ovaj sud nalazi uporište i u sudskoj praksi izraženoj u odluci VSRH br: Revr 68/2010-2 od 16.6.2010. U osporavanoj odluci tuženika nazvanoj Obavijest navedeno je da tužitelju prestaje radni odnos 15.09.2011. zbog odbijanja radnog zadatka i neopravdanog izostanka s posla.“ </a:t>
            </a:r>
          </a:p>
          <a:p>
            <a:pPr algn="just"/>
            <a:r>
              <a:rPr lang="en-GB" altLang="sr-Latn-RS" sz="2400" dirty="0" err="1" smtClean="0"/>
              <a:t>Županijski</a:t>
            </a:r>
            <a:r>
              <a:rPr lang="en-GB" altLang="sr-Latn-RS" sz="2400" dirty="0" smtClean="0"/>
              <a:t> </a:t>
            </a:r>
            <a:r>
              <a:rPr lang="en-GB" altLang="sr-Latn-RS" sz="2400" dirty="0" err="1" smtClean="0"/>
              <a:t>sud</a:t>
            </a:r>
            <a:r>
              <a:rPr lang="en-GB" altLang="sr-Latn-RS" sz="2400" dirty="0" smtClean="0"/>
              <a:t> u </a:t>
            </a:r>
            <a:r>
              <a:rPr lang="en-GB" altLang="sr-Latn-RS" sz="2400" dirty="0" err="1" smtClean="0"/>
              <a:t>Varaždinu</a:t>
            </a:r>
            <a:r>
              <a:rPr lang="en-GB" altLang="sr-Latn-RS" sz="2400" dirty="0" smtClean="0"/>
              <a:t> Gž-2378/12 od 28.</a:t>
            </a:r>
            <a:r>
              <a:rPr lang="hr-HR" altLang="sr-Latn-RS" sz="2400" dirty="0" smtClean="0"/>
              <a:t>11.</a:t>
            </a:r>
            <a:r>
              <a:rPr lang="en-GB" altLang="sr-Latn-RS" sz="2400" dirty="0" smtClean="0"/>
              <a:t>2013.</a:t>
            </a:r>
            <a:endParaRPr lang="hr-HR" altLang="sr-Latn-RS" sz="2400" dirty="0" smtClean="0"/>
          </a:p>
          <a:p>
            <a:pPr algn="just"/>
            <a:endParaRPr lang="hr-HR" altLang="sr-Latn-RS" sz="2400" dirty="0" smtClean="0"/>
          </a:p>
        </p:txBody>
      </p:sp>
    </p:spTree>
    <p:extLst>
      <p:ext uri="{BB962C8B-B14F-4D97-AF65-F5344CB8AC3E}">
        <p14:creationId xmlns:p14="http://schemas.microsoft.com/office/powerpoint/2010/main" xmlns="" val="203382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hr-HR" b="1" dirty="0"/>
              <a:t>VSRH </a:t>
            </a:r>
            <a:r>
              <a:rPr lang="hr-HR" b="1" dirty="0" smtClean="0"/>
              <a:t>REVR-352/15 </a:t>
            </a:r>
            <a:r>
              <a:rPr lang="hr-HR" b="1" dirty="0"/>
              <a:t>od </a:t>
            </a:r>
            <a:r>
              <a:rPr lang="hr-HR" b="1" dirty="0" smtClean="0"/>
              <a:t>22.9.2015</a:t>
            </a:r>
            <a:r>
              <a:rPr lang="hr-HR" b="1" dirty="0"/>
              <a:t>.</a:t>
            </a:r>
            <a:br>
              <a:rPr lang="hr-HR" b="1" dirty="0"/>
            </a:br>
            <a:endParaRPr lang="hr-HR" b="1" dirty="0"/>
          </a:p>
        </p:txBody>
      </p:sp>
      <p:sp>
        <p:nvSpPr>
          <p:cNvPr id="3" name="Content Placeholder 2"/>
          <p:cNvSpPr>
            <a:spLocks noGrp="1"/>
          </p:cNvSpPr>
          <p:nvPr>
            <p:ph idx="1"/>
          </p:nvPr>
        </p:nvSpPr>
        <p:spPr/>
        <p:txBody>
          <a:bodyPr/>
          <a:lstStyle/>
          <a:p>
            <a:pPr algn="just"/>
            <a:r>
              <a:rPr lang="hr-HR" dirty="0"/>
              <a:t>„</a:t>
            </a:r>
            <a:r>
              <a:rPr lang="hr-HR" i="1" dirty="0"/>
              <a:t>Samim navođenjem razloga za otkaz ispunjen je odredbom čl. 112. ZR-a propisani uvjet da poslodavac mora u pisanom obliku obrazložiti otkaz.</a:t>
            </a:r>
            <a:r>
              <a:rPr lang="hr-HR" dirty="0"/>
              <a:t>“</a:t>
            </a:r>
          </a:p>
          <a:p>
            <a:pPr algn="just"/>
            <a:endParaRPr lang="hr-HR" dirty="0"/>
          </a:p>
        </p:txBody>
      </p:sp>
    </p:spTree>
    <p:extLst>
      <p:ext uri="{BB962C8B-B14F-4D97-AF65-F5344CB8AC3E}">
        <p14:creationId xmlns:p14="http://schemas.microsoft.com/office/powerpoint/2010/main" xmlns="" val="3582698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b="1" dirty="0"/>
              <a:t>VSRH </a:t>
            </a:r>
            <a:r>
              <a:rPr lang="hr-HR" b="1" dirty="0" smtClean="0"/>
              <a:t>REVR-1133/14  </a:t>
            </a:r>
            <a:r>
              <a:rPr lang="hr-HR" b="1" dirty="0"/>
              <a:t>od </a:t>
            </a:r>
            <a:r>
              <a:rPr lang="hr-HR" b="1" dirty="0" smtClean="0"/>
              <a:t>4.11. </a:t>
            </a:r>
            <a:r>
              <a:rPr lang="hr-HR" b="1" dirty="0"/>
              <a:t>2014</a:t>
            </a:r>
            <a:r>
              <a:rPr lang="hr-HR" b="1" dirty="0" smtClean="0"/>
              <a:t>.</a:t>
            </a:r>
            <a:endParaRPr lang="hr-HR" b="1" dirty="0"/>
          </a:p>
        </p:txBody>
      </p:sp>
      <p:sp>
        <p:nvSpPr>
          <p:cNvPr id="3" name="Content Placeholder 2"/>
          <p:cNvSpPr>
            <a:spLocks noGrp="1"/>
          </p:cNvSpPr>
          <p:nvPr>
            <p:ph idx="1"/>
          </p:nvPr>
        </p:nvSpPr>
        <p:spPr/>
        <p:txBody>
          <a:bodyPr>
            <a:normAutofit fontScale="85000" lnSpcReduction="10000"/>
          </a:bodyPr>
          <a:lstStyle/>
          <a:p>
            <a:pPr algn="just"/>
            <a:r>
              <a:rPr lang="hr-HR" dirty="0"/>
              <a:t>„</a:t>
            </a:r>
            <a:r>
              <a:rPr lang="hr-HR" i="1" dirty="0"/>
              <a:t>Obzirom da je za ocjenu dopuštenosti prijeporne Odluke o otkazu jedino mjerodavno činjenično stanje kakvo je postojalo u vrijeme otkazivanja prijepornog Ugovora, odnosno obzirom da se u postupku kakav je ovaj odlučuje samo o dopuštenosti donesene odluke poslodavca - prema razlozima na kojima je takva temeljena (a ne drugim, novim razlozima - koji nisu bili predmetom radnopravne zaštite u postupku koji je prethodio ovome i vođenom kod poslodavca), u ovome je postupku trebalo raspraviti i ocijeniti je li tuženik vodio računa o socijalnim razlozima iz odredbe čl. 107. st. 3. ZR-a (o trajanju radnog odnosa, starosti i obvezama uzdržavanja koje terete radnika) kakvi su postojali u vrijeme kada je donio osporenu Odluku, te je s time u svezi drugostupanjski sud trebao dati razloge: kojim je dokazom (iz čega) utvrdio činjenicu da je supruga tužitelja u ovdje mjerodavnom trenutku bila zaposlena i da tužitelj u istome trenutku nije bio u obvezi njezina uzdržavanja i uzdržavanja djece - i pored njihove punoljetnosti.</a:t>
            </a:r>
            <a:r>
              <a:rPr lang="hr-HR" dirty="0"/>
              <a:t>“</a:t>
            </a:r>
          </a:p>
          <a:p>
            <a:pPr algn="just"/>
            <a:endParaRPr lang="hr-HR" dirty="0"/>
          </a:p>
        </p:txBody>
      </p:sp>
    </p:spTree>
    <p:extLst>
      <p:ext uri="{BB962C8B-B14F-4D97-AF65-F5344CB8AC3E}">
        <p14:creationId xmlns:p14="http://schemas.microsoft.com/office/powerpoint/2010/main" xmlns="" val="611262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a:r>
              <a:rPr lang="hr-HR" altLang="sr-Latn-RS" sz="3200" b="1" dirty="0" smtClean="0"/>
              <a:t>OBVEZA NAZNAČAVANJA KRITERIJA</a:t>
            </a:r>
          </a:p>
        </p:txBody>
      </p:sp>
      <p:sp>
        <p:nvSpPr>
          <p:cNvPr id="14339" name="Content Placeholder 2"/>
          <p:cNvSpPr>
            <a:spLocks noGrp="1"/>
          </p:cNvSpPr>
          <p:nvPr>
            <p:ph idx="1"/>
          </p:nvPr>
        </p:nvSpPr>
        <p:spPr>
          <a:xfrm>
            <a:off x="358178" y="2332037"/>
            <a:ext cx="8785225" cy="4525963"/>
          </a:xfrm>
        </p:spPr>
        <p:txBody>
          <a:bodyPr>
            <a:normAutofit fontScale="92500" lnSpcReduction="10000"/>
          </a:bodyPr>
          <a:lstStyle/>
          <a:p>
            <a:pPr algn="just"/>
            <a:r>
              <a:rPr lang="hr-HR" altLang="sr-Latn-RS" sz="2400" dirty="0" smtClean="0"/>
              <a:t>„Vodeći računa o navedenim kriterijima poslodavac odluku može donijeti uzimajući u obzir sve kriterije. Pritom je autonomno pravo poslodavca odrediti kojem će od kriterija i u kojoj mjeri dati prednost. Međutim, pri donošenju takve odluke poslodavac je dužan te kriterije konkretno naznačiti, razmotriti i primijeniti, a u odluci o otkazu ugovora o radu navesti koji su to kriteriji bili odlučujući pri odabiru kojem će od više radnika dati poslovno uvjetovani otkaz. U konkretnom slučaju tuženik to nije učinio, pa kako to pravilno cijene nižestupanjski sudovi, nisu bili ispunjene pretpostavke za donošenje odluke o poslovno uvjetovanom otkazu jer tuženik nije dokazao (čl. 131. st. 3. ZR-a) da ima opravdan razlog za otkaz ugovora o radu upravo tužiteljici.“</a:t>
            </a:r>
          </a:p>
          <a:p>
            <a:pPr algn="just"/>
            <a:r>
              <a:rPr lang="en-GB" altLang="sr-Latn-RS" sz="2400" dirty="0" smtClean="0"/>
              <a:t>VSRH Revr-242/14 od 13.</a:t>
            </a:r>
            <a:r>
              <a:rPr lang="hr-HR" altLang="sr-Latn-RS" sz="2400" dirty="0" smtClean="0"/>
              <a:t>5.</a:t>
            </a:r>
            <a:r>
              <a:rPr lang="en-GB" altLang="sr-Latn-RS" sz="2400" dirty="0" smtClean="0"/>
              <a:t>2015.</a:t>
            </a:r>
            <a:endParaRPr lang="hr-HR" altLang="sr-Latn-RS" sz="2400" dirty="0" smtClean="0"/>
          </a:p>
        </p:txBody>
      </p:sp>
    </p:spTree>
    <p:extLst>
      <p:ext uri="{BB962C8B-B14F-4D97-AF65-F5344CB8AC3E}">
        <p14:creationId xmlns:p14="http://schemas.microsoft.com/office/powerpoint/2010/main" xmlns="" val="4117301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hr-HR" b="1" dirty="0"/>
              <a:t>VSRH </a:t>
            </a:r>
            <a:r>
              <a:rPr lang="hr-HR" b="1" dirty="0" smtClean="0"/>
              <a:t>REVR-490/13 </a:t>
            </a:r>
            <a:r>
              <a:rPr lang="hr-HR" b="1" dirty="0"/>
              <a:t>od </a:t>
            </a:r>
            <a:r>
              <a:rPr lang="hr-HR" b="1" dirty="0" smtClean="0"/>
              <a:t>13.5.2015</a:t>
            </a:r>
            <a:r>
              <a:rPr lang="hr-HR" b="1" dirty="0"/>
              <a:t>.</a:t>
            </a:r>
            <a:br>
              <a:rPr lang="hr-HR" b="1" dirty="0"/>
            </a:br>
            <a:endParaRPr lang="hr-HR" b="1" dirty="0"/>
          </a:p>
        </p:txBody>
      </p:sp>
      <p:sp>
        <p:nvSpPr>
          <p:cNvPr id="3" name="Content Placeholder 2"/>
          <p:cNvSpPr>
            <a:spLocks noGrp="1"/>
          </p:cNvSpPr>
          <p:nvPr>
            <p:ph idx="1"/>
          </p:nvPr>
        </p:nvSpPr>
        <p:spPr/>
        <p:txBody>
          <a:bodyPr>
            <a:normAutofit fontScale="92500" lnSpcReduction="10000"/>
          </a:bodyPr>
          <a:lstStyle/>
          <a:p>
            <a:pPr algn="just"/>
            <a:r>
              <a:rPr lang="hr-HR" dirty="0"/>
              <a:t>„</a:t>
            </a:r>
            <a:r>
              <a:rPr lang="hr-HR" i="1" dirty="0"/>
              <a:t>Pritom je potrebno naglasiti kako je, prema shvaćanju ovog suda, već obrazloženje odluke o otkazu trebalo sadržavati pored navođenja razloga (poslovno uvjetovanog) otkaza i obrazloženje u pogledu mogućnosti zapošljavanja tužitelja na drugom poslovima, trajanju njegovog radnog staža, starosti, invalidnosti, obvezama uzdržavanja koje ga terete, mogućnosti njegovog obrazovanja ili zapošljavanja na drugom radnom mjestu, odnosno sve one parametre iz kojih se može ispitati opravdanost otkaza (tako i u odluci Vrhovnog suda Republike Hrvatske broj Revr 525/12-2). U tom slučaju bi radnik morao dokazivati da su pogrešni neki od primijenjenih parametara. U protivnom, kao što je ovdje slučaj, kada je tuženik u odluci o otkazu samo paušalno naveo da je poštivao kriterije iz odredbi čl. 106. st. 2. do 4. ZR, u povodu prigovora radnika, dužan je dokazati da je vodio računa o njima.</a:t>
            </a:r>
            <a:r>
              <a:rPr lang="hr-HR" dirty="0"/>
              <a:t>“</a:t>
            </a:r>
          </a:p>
          <a:p>
            <a:pPr algn="just"/>
            <a:endParaRPr lang="hr-HR" dirty="0"/>
          </a:p>
        </p:txBody>
      </p:sp>
    </p:spTree>
    <p:extLst>
      <p:ext uri="{BB962C8B-B14F-4D97-AF65-F5344CB8AC3E}">
        <p14:creationId xmlns:p14="http://schemas.microsoft.com/office/powerpoint/2010/main" xmlns="" val="3882533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32656"/>
            <a:ext cx="6347713" cy="1597744"/>
          </a:xfrm>
        </p:spPr>
        <p:txBody>
          <a:bodyPr/>
          <a:lstStyle/>
          <a:p>
            <a:pPr algn="ctr"/>
            <a:r>
              <a:rPr lang="hr-HR" sz="1800" b="1" dirty="0"/>
              <a:t>KRIVA VRSTA OTKAZA</a:t>
            </a:r>
            <a:r>
              <a:rPr lang="hr-HR" sz="1800" dirty="0"/>
              <a:t>-</a:t>
            </a:r>
            <a:r>
              <a:rPr lang="hr-HR" sz="1800" b="1" dirty="0"/>
              <a:t>REDOVITI OSOBNO UVJETOVANI UMJESTO REDOVITOG/IZVANREDNOG SKRIVLJENOG OTKAZA:  VSRH Revr-1160/15 od  </a:t>
            </a:r>
            <a:r>
              <a:rPr lang="hr-HR" sz="1800" b="1" dirty="0" smtClean="0"/>
              <a:t>2.2.2016.</a:t>
            </a:r>
            <a:endParaRPr lang="hr-HR" sz="1800" b="1" dirty="0"/>
          </a:p>
        </p:txBody>
      </p:sp>
      <p:sp>
        <p:nvSpPr>
          <p:cNvPr id="3" name="Content Placeholder 2"/>
          <p:cNvSpPr>
            <a:spLocks noGrp="1"/>
          </p:cNvSpPr>
          <p:nvPr>
            <p:ph idx="1"/>
          </p:nvPr>
        </p:nvSpPr>
        <p:spPr>
          <a:xfrm>
            <a:off x="609599" y="1772816"/>
            <a:ext cx="6347714" cy="4464496"/>
          </a:xfrm>
        </p:spPr>
        <p:txBody>
          <a:bodyPr>
            <a:normAutofit fontScale="92500" lnSpcReduction="20000"/>
          </a:bodyPr>
          <a:lstStyle/>
          <a:p>
            <a:pPr algn="just"/>
            <a:r>
              <a:rPr lang="hr-HR" i="1" dirty="0" smtClean="0"/>
              <a:t>„</a:t>
            </a:r>
            <a:r>
              <a:rPr lang="hr-HR" i="1" dirty="0"/>
              <a:t>U situaciji kad je utvrđeno da je tužitelj radne zadatke unatoč upozorenjima obavljao sporo i nekvalitetno, zbog čega mu je tuženik dao osobno uvjetovani otkaz, koji otkaz je s obzirom na odredbu čl. 119. st. 1. ZR te odredbu čl. 39. st. 4. Zakona o posredovanju pri zapošljavanju i pravima za vrijeme nezaposlenosti ("Narodne novine" 80/08), manje otegotan za radnika, nije odlučno je li nepostizavanje odgovarajućih rezultata rada posljedica određenih trajnih osobina ili sposobnosti tužitelja ili jednostavno nedostatka volje tužitelja, dakle, negativnog odnosa tužitelja prema radu koji bi predstavljao njegovo skrivljeno ponašanje (tako i u Revr-178/03 od 14. siječnja 2004.).</a:t>
            </a:r>
            <a:endParaRPr lang="hr-HR" dirty="0"/>
          </a:p>
          <a:p>
            <a:pPr algn="just"/>
            <a:r>
              <a:rPr lang="hr-HR" i="1" dirty="0"/>
              <a:t>Pošavši od utvrđenja da je tužitelj unatoč upozorenjima radne zadatke obavljao sporo i nekvalitetno te da nije mijenjao svoj odnos prema radu pravilno su nižestupanjski sudovi ocijenili da je tužitelj imao opravdani razlog za otkaz ugovora o radu te su pravilno primijenili materijalno pravo kada su otkaz ocijenili dopuštenim, a tužbeni zahtjev neosnovanim</a:t>
            </a:r>
            <a:r>
              <a:rPr lang="hr-HR" i="1" dirty="0" smtClean="0"/>
              <a:t>.“</a:t>
            </a:r>
            <a:endParaRPr lang="hr-HR" dirty="0"/>
          </a:p>
        </p:txBody>
      </p:sp>
    </p:spTree>
    <p:extLst>
      <p:ext uri="{BB962C8B-B14F-4D97-AF65-F5344CB8AC3E}">
        <p14:creationId xmlns:p14="http://schemas.microsoft.com/office/powerpoint/2010/main" xmlns="" val="584655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1800" b="1" dirty="0"/>
              <a:t>KRIVA VRSTA OTKAZA-IZVANREDNI OTKAZ UGOVORA O RADU UMJESTO REDOVITOG OSOBNO UVJETOVANOG ODNOSNO SKRIVLJENOG OTKAZA: VSRH REV X-109/09 od 4. 6.2009</a:t>
            </a:r>
            <a:r>
              <a:rPr lang="hr-HR" sz="1800" b="1" dirty="0" smtClean="0"/>
              <a:t>.</a:t>
            </a:r>
            <a:endParaRPr lang="hr-HR" sz="1800" b="1" dirty="0"/>
          </a:p>
        </p:txBody>
      </p:sp>
      <p:sp>
        <p:nvSpPr>
          <p:cNvPr id="3" name="Content Placeholder 2"/>
          <p:cNvSpPr>
            <a:spLocks noGrp="1"/>
          </p:cNvSpPr>
          <p:nvPr>
            <p:ph idx="1"/>
          </p:nvPr>
        </p:nvSpPr>
        <p:spPr/>
        <p:txBody>
          <a:bodyPr>
            <a:normAutofit fontScale="70000" lnSpcReduction="20000"/>
          </a:bodyPr>
          <a:lstStyle/>
          <a:p>
            <a:pPr algn="just"/>
            <a:r>
              <a:rPr lang="hr-HR" i="1" dirty="0"/>
              <a:t>„U postupku je utvrđeno da tužiteljica koja je zasnovala radni odnos kod tuženika 1994., u razdoblju od 24. svibnja 1998. kada je premještena na poslove peglanja, pa do 20. studenog 1998. kada joj je prestao ugovor o radu, nije ostvarivala rezultate rada koje su na tim ili sličnim poslovima ostvarivali drugi radnici, da ju je na nedovoljne rezultate rada tuženik upozoravao, te da očekivane rezultate rada tužiteljica nije ostvarivala zbog promijenjenog zdravstvenog stanja.</a:t>
            </a:r>
            <a:endParaRPr lang="hr-HR" dirty="0"/>
          </a:p>
          <a:p>
            <a:pPr algn="just"/>
            <a:r>
              <a:rPr lang="hr-HR" i="1" dirty="0"/>
              <a:t>S obzirom na činjenicu da neostvarivanje očekivanih rezultata rada nije posljedica neurednog i neodgovornog odnosa tužiteljice prema radu, dakle njezinog skrivljenog ponašanja, već su ti rezultati izostali zbog objektivnih razloga, sudovi su osnovano zaključili da tuženik nije imao opravdani razlog za izvanredno otkazivanje ugovora o radu na temelju odredbe čl. 107. st. 1. ZR-a, pa je materijalno pravo pravilno primijenjeno kada je zahtjev za utvrđenje nedopuštenosti otkaza prihvaćen.</a:t>
            </a:r>
            <a:endParaRPr lang="hr-HR" dirty="0"/>
          </a:p>
          <a:p>
            <a:pPr algn="just"/>
            <a:r>
              <a:rPr lang="hr-HR" i="1" dirty="0"/>
              <a:t>Okolnost da tužiteljica nije uredno izvršavala svoje obveze iz radnog odnosa zbog nesposobnosti uvjetovane promjenom zdravstvenog stanja ne može predstavljati opravdani razlog za izvanredni otkaz ugovora o radu, već ta okolnost može predstavljati razlog za redoviti osobno uvjetovani otkaz koji poslodavac može dati ako radnik nije u mogućnosti uredno izvršavati svoje obveze iz radnog odnosa zbog određenih trajnih osobina ili sposobnosti (čl. 106. st. 1. podst. 2. ZR-a</a:t>
            </a:r>
            <a:r>
              <a:rPr lang="hr-HR" i="1" dirty="0" smtClean="0"/>
              <a:t>).“</a:t>
            </a:r>
            <a:endParaRPr lang="hr-HR" dirty="0"/>
          </a:p>
        </p:txBody>
      </p:sp>
    </p:spTree>
    <p:extLst>
      <p:ext uri="{BB962C8B-B14F-4D97-AF65-F5344CB8AC3E}">
        <p14:creationId xmlns:p14="http://schemas.microsoft.com/office/powerpoint/2010/main" xmlns="" val="1258647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1800" b="1" dirty="0"/>
              <a:t>KRIVA VRSTA OTKAZA-REDOVITI POSLOVNO UVJETOVANI  OTKAZ UMJESTO REDOVITOG SKRIVLJENOG OTKAZA UGOVORA O RADU:VSRH </a:t>
            </a:r>
            <a:r>
              <a:rPr lang="hr-HR" sz="1800" b="1" dirty="0" smtClean="0"/>
              <a:t>REVR-1570/11 od </a:t>
            </a:r>
            <a:r>
              <a:rPr lang="hr-HR" sz="1800" b="1" dirty="0"/>
              <a:t>29.10.2014.  </a:t>
            </a:r>
          </a:p>
        </p:txBody>
      </p:sp>
      <p:sp>
        <p:nvSpPr>
          <p:cNvPr id="3" name="Content Placeholder 2"/>
          <p:cNvSpPr>
            <a:spLocks noGrp="1"/>
          </p:cNvSpPr>
          <p:nvPr>
            <p:ph idx="1"/>
          </p:nvPr>
        </p:nvSpPr>
        <p:spPr>
          <a:xfrm>
            <a:off x="866216" y="2634096"/>
            <a:ext cx="6619244" cy="3171168"/>
          </a:xfrm>
        </p:spPr>
        <p:txBody>
          <a:bodyPr>
            <a:normAutofit fontScale="85000" lnSpcReduction="20000"/>
          </a:bodyPr>
          <a:lstStyle/>
          <a:p>
            <a:pPr algn="just"/>
            <a:r>
              <a:rPr lang="hr-HR" dirty="0"/>
              <a:t>„</a:t>
            </a:r>
            <a:r>
              <a:rPr lang="hr-HR" i="1" dirty="0"/>
              <a:t>Iz utvrđenih činjenica koje proizlaze iz iskaza direktora tuženika proizlazi da je razlog za pad prometa u lokalu loš rad tužiteljice, koji za posljedicu ima i manji prihod od djelatnosti caffe bara.</a:t>
            </a:r>
            <a:endParaRPr lang="hr-HR" dirty="0"/>
          </a:p>
          <a:p>
            <a:pPr algn="just"/>
            <a:r>
              <a:rPr lang="hr-HR" i="1" dirty="0"/>
              <a:t>Zbog toga su prihvatljiva razlaganja prvostupanjskog suda koji smatra nedopustivim poslovno uvjetovani otkaz ugovora o radu opravdavati razlozima koji se odnose na mogući otkaz ugovora o radu zbog skrivljenog ponašanja radnika.</a:t>
            </a:r>
            <a:endParaRPr lang="hr-HR" dirty="0"/>
          </a:p>
          <a:p>
            <a:pPr algn="just"/>
            <a:r>
              <a:rPr lang="hr-HR" i="1" dirty="0"/>
              <a:t>Ukoliko je loš poslovni rezultat posljedica lošeg rada radnika onda poslodavac, koji je toga svjestan, tom radniku može dati otkaz zbog skrivljenog ponašanja, a ne poslovno uvjetovani otkaz.</a:t>
            </a:r>
            <a:endParaRPr lang="hr-HR" dirty="0"/>
          </a:p>
          <a:p>
            <a:pPr algn="just"/>
            <a:r>
              <a:rPr lang="hr-HR" i="1" dirty="0"/>
              <a:t>Dakle, zbog izloženih razloga ovaj revizijski sud smatra da je prvostupanjski sud pravilno zaključio da tuženik nije dokazao postojanje razloga za otkaz ugovora o radu zbog gospodarskih razloga i prihvatio zahtjeve tužiteljice.</a:t>
            </a:r>
            <a:r>
              <a:rPr lang="hr-HR" dirty="0"/>
              <a:t>„</a:t>
            </a:r>
          </a:p>
          <a:p>
            <a:pPr algn="just"/>
            <a:endParaRPr lang="hr-HR" dirty="0"/>
          </a:p>
        </p:txBody>
      </p:sp>
    </p:spTree>
    <p:extLst>
      <p:ext uri="{BB962C8B-B14F-4D97-AF65-F5344CB8AC3E}">
        <p14:creationId xmlns:p14="http://schemas.microsoft.com/office/powerpoint/2010/main" xmlns="" val="7708925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hr-HR" b="1" dirty="0" smtClean="0"/>
              <a:t>VSRH </a:t>
            </a:r>
            <a:r>
              <a:rPr lang="hr-HR" b="1" dirty="0"/>
              <a:t>REVR-540/14 od 22.9.2015.</a:t>
            </a:r>
            <a:r>
              <a:rPr lang="hr-HR" dirty="0"/>
              <a:t/>
            </a:r>
            <a:br>
              <a:rPr lang="hr-HR" dirty="0"/>
            </a:br>
            <a:endParaRPr lang="hr-HR" dirty="0"/>
          </a:p>
        </p:txBody>
      </p:sp>
      <p:sp>
        <p:nvSpPr>
          <p:cNvPr id="3" name="Content Placeholder 2"/>
          <p:cNvSpPr>
            <a:spLocks noGrp="1"/>
          </p:cNvSpPr>
          <p:nvPr>
            <p:ph idx="1"/>
          </p:nvPr>
        </p:nvSpPr>
        <p:spPr/>
        <p:txBody>
          <a:bodyPr>
            <a:normAutofit fontScale="92500" lnSpcReduction="20000"/>
          </a:bodyPr>
          <a:lstStyle/>
          <a:p>
            <a:pPr algn="just"/>
            <a:r>
              <a:rPr lang="hr-HR" i="1" dirty="0"/>
              <a:t>„Zbog kršenja obveza iz radnog odnosa Zakonom o radu predviđena je mogućnost redovitog otkaza ugovora o radu (čl. 107. st. 1. toč. 3.) i izvanrednog otkaza ugovora o radu (čl. 108. ZR). Istim Zakonom nije propisana obveza, nego tek mogućnost, poslodavca da u slučaju počinjenja povrede koja predstavlja osobito tešku povrede obveze iz radnog odnosa i zbog koje nastavak radnog odnosa nije moguć, radniku otkaže ugovor o radu bez poštivanja propisanog ili ugovorenog otkaznog roka (čl. 108. st. 1. ZR). Zakonom o radu nije propisan ni rok do kojeg, od saznanja za činjenicu na kojoj temelji otkaz, poslodavac mora redovito otkazati ugovor o radu.</a:t>
            </a:r>
            <a:endParaRPr lang="hr-HR" dirty="0"/>
          </a:p>
          <a:p>
            <a:pPr algn="just"/>
            <a:r>
              <a:rPr lang="hr-HR" i="1" dirty="0"/>
              <a:t>Stoga su nižestupanjski sudovi pravilno primijenili materijalno pravo kada nisu prihvatili tvrdnje tužitelja o nedopuštenosti otkaza zbog izbora oblika otkaza ugovora o radu...</a:t>
            </a:r>
            <a:endParaRPr lang="hr-HR" dirty="0"/>
          </a:p>
          <a:p>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28</a:t>
            </a:fld>
            <a:endParaRPr lang="hr-HR"/>
          </a:p>
        </p:txBody>
      </p:sp>
    </p:spTree>
    <p:extLst>
      <p:ext uri="{BB962C8B-B14F-4D97-AF65-F5344CB8AC3E}">
        <p14:creationId xmlns:p14="http://schemas.microsoft.com/office/powerpoint/2010/main" xmlns="" val="2212586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hr-HR" b="1" dirty="0" smtClean="0"/>
              <a:t>VSRH REVR-1450/15 </a:t>
            </a:r>
            <a:r>
              <a:rPr lang="hr-HR" b="1" dirty="0"/>
              <a:t>od 3.5.2017.</a:t>
            </a:r>
            <a:r>
              <a:rPr lang="hr-HR" i="1" dirty="0"/>
              <a:t> </a:t>
            </a:r>
            <a:r>
              <a:rPr lang="hr-HR" dirty="0"/>
              <a:t/>
            </a:r>
            <a:br>
              <a:rPr lang="hr-HR" dirty="0"/>
            </a:br>
            <a:endParaRPr lang="hr-HR" dirty="0"/>
          </a:p>
        </p:txBody>
      </p:sp>
      <p:sp>
        <p:nvSpPr>
          <p:cNvPr id="3" name="Content Placeholder 2"/>
          <p:cNvSpPr>
            <a:spLocks noGrp="1"/>
          </p:cNvSpPr>
          <p:nvPr>
            <p:ph idx="1"/>
          </p:nvPr>
        </p:nvSpPr>
        <p:spPr/>
        <p:txBody>
          <a:bodyPr/>
          <a:lstStyle/>
          <a:p>
            <a:pPr algn="just"/>
            <a:r>
              <a:rPr lang="hr-HR" i="1" dirty="0"/>
              <a:t>“Osim toga, valja dodati da ničim nije ograničeno ili isključeno pravo poslodavca da se između dva načina otkazivanja ugovora o radu odluči za onaj koji je u pravilu povoljniji za radnika, pa i u situaciji kada time otklanja od sebe učinke prekluzivnog subjektivnog roka od 15 dana koji postoji kod izvanrednog otkaza ugovora o radu“</a:t>
            </a:r>
            <a:endParaRPr lang="hr-HR" dirty="0"/>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29</a:t>
            </a:fld>
            <a:endParaRPr lang="hr-HR"/>
          </a:p>
        </p:txBody>
      </p:sp>
    </p:spTree>
    <p:extLst>
      <p:ext uri="{BB962C8B-B14F-4D97-AF65-F5344CB8AC3E}">
        <p14:creationId xmlns:p14="http://schemas.microsoft.com/office/powerpoint/2010/main" xmlns="" val="3233358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eaLnBrk="1" hangingPunct="1"/>
            <a:r>
              <a:rPr lang="hr-HR" altLang="sr-Latn-RS" sz="3200" b="1" dirty="0" smtClean="0"/>
              <a:t>VSRH REVR-1580/2014 od 14.7. 2015.</a:t>
            </a:r>
            <a:endParaRPr lang="hr-HR" altLang="sr-Latn-RS" sz="3200" dirty="0" smtClean="0"/>
          </a:p>
        </p:txBody>
      </p:sp>
      <p:sp>
        <p:nvSpPr>
          <p:cNvPr id="13315" name="Content Placeholder 2"/>
          <p:cNvSpPr>
            <a:spLocks noGrp="1"/>
          </p:cNvSpPr>
          <p:nvPr>
            <p:ph idx="1"/>
          </p:nvPr>
        </p:nvSpPr>
        <p:spPr/>
        <p:txBody>
          <a:bodyPr rtlCol="0">
            <a:normAutofit fontScale="85000" lnSpcReduction="200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„Prema pravnom shvaćanju izraženim Revr-2662/00 i Revr-92/10 svrha odredbe čl. 152. st. 10. ZR je zaštita poslodavca i ta zaštita od skrivljenog ponašanja radnika treba odmah biti ostvarena, pa poslodavac može radnika privremeno udaljiti s posla čim dođe do skrivljenog ponašanja radnika, odnosno osobito teške povrede obveze iz radnog odnosa i poslodavac u tom slučaju radnika može privremeno udaljiti s posla do okončanja sudskog spora o dopuštenosti izvanrednog otkaza ugovora o radu uz obvezu isplate mjesečne naknade plaće isplaćene tom radniku u posljednja tri mjeseca, iako ZR nisu propisani uvjeti za privremeno udaljavanje, a okolnosti konkretnog slučaja opravdavaju takvu odluku poslodavca.“</a:t>
            </a:r>
          </a:p>
          <a:p>
            <a:pPr marL="240030" indent="-240030" eaLnBrk="1" fontAlgn="auto" hangingPunct="1">
              <a:spcBef>
                <a:spcPts val="930"/>
              </a:spcBef>
              <a:spcAft>
                <a:spcPts val="0"/>
              </a:spcAft>
              <a:defRPr/>
            </a:pPr>
            <a:endParaRPr lang="hr-HR" altLang="sr-Latn-RS" sz="2400" dirty="0" smtClean="0">
              <a:solidFill>
                <a:schemeClr val="tx2">
                  <a:lumMod val="75000"/>
                  <a:lumOff val="25000"/>
                </a:schemeClr>
              </a:solidFill>
            </a:endParaRPr>
          </a:p>
        </p:txBody>
      </p:sp>
    </p:spTree>
    <p:extLst>
      <p:ext uri="{BB962C8B-B14F-4D97-AF65-F5344CB8AC3E}">
        <p14:creationId xmlns:p14="http://schemas.microsoft.com/office/powerpoint/2010/main" xmlns="" val="1617452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fontScale="90000"/>
          </a:bodyPr>
          <a:lstStyle/>
          <a:p>
            <a:pPr algn="ctr"/>
            <a:r>
              <a:rPr lang="hr-HR" altLang="sr-Latn-RS" sz="3200" b="1" dirty="0" smtClean="0"/>
              <a:t>PRETHODNO OBRAĆANJE POSLODAVCU:</a:t>
            </a:r>
            <a:br>
              <a:rPr lang="hr-HR" altLang="sr-Latn-RS" sz="3200" b="1" dirty="0" smtClean="0"/>
            </a:br>
            <a:r>
              <a:rPr lang="hr-HR" altLang="sr-Latn-RS" sz="3200" b="1" dirty="0" smtClean="0"/>
              <a:t>VSRH REVR 820/12 OD 1.10. 2014.</a:t>
            </a:r>
            <a:br>
              <a:rPr lang="hr-HR" altLang="sr-Latn-RS" sz="3200" b="1" dirty="0" smtClean="0"/>
            </a:br>
            <a:endParaRPr lang="hr-HR" altLang="sr-Latn-RS" sz="3200" b="1" dirty="0" smtClean="0"/>
          </a:p>
        </p:txBody>
      </p:sp>
      <p:sp>
        <p:nvSpPr>
          <p:cNvPr id="26627" name="Content Placeholder 2"/>
          <p:cNvSpPr>
            <a:spLocks noGrp="1"/>
          </p:cNvSpPr>
          <p:nvPr>
            <p:ph idx="1"/>
          </p:nvPr>
        </p:nvSpPr>
        <p:spPr/>
        <p:txBody>
          <a:bodyPr>
            <a:normAutofit fontScale="85000" lnSpcReduction="20000"/>
          </a:bodyPr>
          <a:lstStyle/>
          <a:p>
            <a:pPr algn="just"/>
            <a:r>
              <a:rPr lang="hr-HR" altLang="sr-Latn-RS" sz="2400" dirty="0" smtClean="0"/>
              <a:t>“Prema shvaćanju ovog suda u primjeni odredbe čl. 133. ZR-a, kada radnik tužbom zahtijeva utvrđenje postojanja radnog odnosa na neodređeno vrijeme, budući da nije riječ o sporu u kojem se traži zaštita protiv odluke poslodavca kojom je povrijeđeno neko pravo radnika, za dopuštenost tužbe nije odlučno je li se radnik prethodno obratio poslodavcu u smislu odredbe čl. 133. st. 1. ZR-a. Odlučno je ima li tužitelj pravni interes za podnošenje tužbe na utvrđenje postojanja radnog odnosa na neodređeno vrijeme u smislu odredbe čl. 187. ZPP-a, kojeg je u konkretnom slučaju prihvatiti jer poslodavac taj pravni odnos osporava.”</a:t>
            </a:r>
          </a:p>
        </p:txBody>
      </p:sp>
    </p:spTree>
    <p:extLst>
      <p:ext uri="{BB962C8B-B14F-4D97-AF65-F5344CB8AC3E}">
        <p14:creationId xmlns:p14="http://schemas.microsoft.com/office/powerpoint/2010/main" xmlns="" val="3009612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b="1" dirty="0" smtClean="0"/>
              <a:t>ESLJP - GREGURIĆ PROTIV RH OD 15.3.2018.</a:t>
            </a:r>
            <a:endParaRPr lang="hr-HR" b="1" dirty="0"/>
          </a:p>
        </p:txBody>
      </p:sp>
      <p:sp>
        <p:nvSpPr>
          <p:cNvPr id="3" name="Content Placeholder 2"/>
          <p:cNvSpPr>
            <a:spLocks noGrp="1"/>
          </p:cNvSpPr>
          <p:nvPr>
            <p:ph idx="1"/>
          </p:nvPr>
        </p:nvSpPr>
        <p:spPr/>
        <p:txBody>
          <a:bodyPr/>
          <a:lstStyle/>
          <a:p>
            <a:endParaRPr lang="hr-HR" dirty="0" smtClean="0"/>
          </a:p>
          <a:p>
            <a:pPr algn="just"/>
            <a:r>
              <a:rPr lang="hr-HR" dirty="0" smtClean="0"/>
              <a:t>VSRH je odstupio od svoje prakse u pogledu prethodnog obraćanja poslodavcu kod pretvaranja ugovora o radu na određeno vrijeme u ugovor o radu na neodređeno vrijeme.</a:t>
            </a:r>
          </a:p>
          <a:p>
            <a:endParaRPr lang="hr-HR" dirty="0" smtClean="0"/>
          </a:p>
          <a:p>
            <a:r>
              <a:rPr lang="hr-HR" dirty="0" smtClean="0"/>
              <a:t>Dosuđena naknada neimovinske štete od 2.500 eur.</a:t>
            </a:r>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31</a:t>
            </a:fld>
            <a:endParaRPr lang="hr-HR"/>
          </a:p>
        </p:txBody>
      </p:sp>
    </p:spTree>
    <p:extLst>
      <p:ext uri="{BB962C8B-B14F-4D97-AF65-F5344CB8AC3E}">
        <p14:creationId xmlns:p14="http://schemas.microsoft.com/office/powerpoint/2010/main" xmlns="" val="3390087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pPr algn="ctr"/>
            <a:r>
              <a:rPr lang="hr-HR" altLang="sr-Latn-RS" sz="3200" b="1" smtClean="0"/>
              <a:t>SJEDNICA GRAĐANSKOG ODJELA VSRH, OD 16. 11. 2015., SU-IV-19/15-15</a:t>
            </a:r>
          </a:p>
        </p:txBody>
      </p:sp>
      <p:sp>
        <p:nvSpPr>
          <p:cNvPr id="34819" name="Content Placeholder 2"/>
          <p:cNvSpPr>
            <a:spLocks noGrp="1"/>
          </p:cNvSpPr>
          <p:nvPr>
            <p:ph idx="1"/>
          </p:nvPr>
        </p:nvSpPr>
        <p:spPr/>
        <p:txBody>
          <a:bodyPr>
            <a:normAutofit fontScale="92500"/>
          </a:bodyPr>
          <a:lstStyle/>
          <a:p>
            <a:pPr algn="just"/>
            <a:r>
              <a:rPr lang="hr-HR" altLang="sr-Latn-RS" sz="2400" dirty="0" smtClean="0"/>
              <a:t>„Kada je radnik zahtjev za zaštitu prava predao u roku preporučenom pošiljkom putem pošte, a iz javne je isprave (povratnice) imao podatak kada je poslodavac primio njegov zahtjev, tada se pitanje pravovremenosti traženja sudske zaštite prava ne može računati od dana kada je zahtjev za zaštitu prava predan pošti preporučenom pošiljkom, već od dana kada je poslodavac primio zahtjev radnika za ostvarenje povrijeđenog prava.“</a:t>
            </a:r>
          </a:p>
        </p:txBody>
      </p:sp>
    </p:spTree>
    <p:extLst>
      <p:ext uri="{BB962C8B-B14F-4D97-AF65-F5344CB8AC3E}">
        <p14:creationId xmlns:p14="http://schemas.microsoft.com/office/powerpoint/2010/main" xmlns="" val="38177998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pPr algn="ctr"/>
            <a:r>
              <a:rPr lang="hr-HR" altLang="sr-Latn-RS" sz="3200" b="1" dirty="0" smtClean="0"/>
              <a:t>POGREŠNA UPUTA: </a:t>
            </a:r>
            <a:r>
              <a:rPr lang="en-GB" altLang="sr-Latn-RS" sz="3200" b="1" dirty="0" smtClean="0"/>
              <a:t>USTAVNI SUD R</a:t>
            </a:r>
            <a:r>
              <a:rPr lang="hr-HR" altLang="sr-Latn-RS" sz="3200" b="1" dirty="0" smtClean="0"/>
              <a:t>H </a:t>
            </a:r>
            <a:r>
              <a:rPr lang="en-GB" altLang="sr-Latn-RS" sz="3200" b="1" dirty="0" smtClean="0"/>
              <a:t>BROJ U-III-1959/2005 OD 30.</a:t>
            </a:r>
            <a:r>
              <a:rPr lang="hr-HR" altLang="sr-Latn-RS" sz="3200" b="1" dirty="0" smtClean="0"/>
              <a:t>4.</a:t>
            </a:r>
            <a:r>
              <a:rPr lang="en-GB" altLang="sr-Latn-RS" sz="3200" b="1" dirty="0" smtClean="0"/>
              <a:t> 2008.</a:t>
            </a:r>
            <a:r>
              <a:rPr lang="hr-HR" altLang="sr-Latn-RS" sz="3200" b="1" dirty="0" smtClean="0"/>
              <a:t>-I</a:t>
            </a:r>
          </a:p>
        </p:txBody>
      </p:sp>
      <p:sp>
        <p:nvSpPr>
          <p:cNvPr id="31747" name="Content Placeholder 2"/>
          <p:cNvSpPr>
            <a:spLocks noGrp="1"/>
          </p:cNvSpPr>
          <p:nvPr>
            <p:ph idx="1"/>
          </p:nvPr>
        </p:nvSpPr>
        <p:spPr/>
        <p:txBody>
          <a:bodyPr>
            <a:normAutofit fontScale="92500" lnSpcReduction="20000"/>
          </a:bodyPr>
          <a:lstStyle/>
          <a:p>
            <a:pPr algn="just"/>
            <a:r>
              <a:rPr lang="en-GB" altLang="sr-Latn-RS" sz="2400" smtClean="0"/>
              <a:t>"Zabluda o pravu (error iuris) u suvremenom pravu postaje moguća relevantna zabluda kao i zabluda o činjenicama (arg. iz čl. 280. st. 1. Zakona o obveznim odnosima – „Narodne novine“, broj 35/05); u konkretnom slučaju nema dvojbe da bi podnositeljica predmetne ustavne tužbe bila podnijela prigovor drugostupanjskom tijelu poslodavca da spornom (pogrešnom) pravnom uputom nije usmjerena izravno na sud. Uputa o pravnom sredstvu doduše nije esencijalni dio sudske parnične odluke, ali valja uzeti da jeste esencijalni dio odluke poslodavca kada on odlučuje o pravu svog radnika.</a:t>
            </a:r>
            <a:endParaRPr lang="hr-HR" altLang="sr-Latn-RS" sz="2400" smtClean="0"/>
          </a:p>
        </p:txBody>
      </p:sp>
    </p:spTree>
    <p:extLst>
      <p:ext uri="{BB962C8B-B14F-4D97-AF65-F5344CB8AC3E}">
        <p14:creationId xmlns:p14="http://schemas.microsoft.com/office/powerpoint/2010/main" xmlns="" val="39541382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pPr algn="ctr"/>
            <a:r>
              <a:rPr lang="hr-HR" altLang="sr-Latn-RS" sz="3200" b="1" dirty="0"/>
              <a:t>POGREŠNA UPUTA: </a:t>
            </a:r>
            <a:r>
              <a:rPr lang="en-GB" altLang="sr-Latn-RS" sz="3200" b="1" dirty="0"/>
              <a:t>USTAVNI SUD R</a:t>
            </a:r>
            <a:r>
              <a:rPr lang="hr-HR" altLang="sr-Latn-RS" sz="3200" b="1" dirty="0"/>
              <a:t>H </a:t>
            </a:r>
            <a:r>
              <a:rPr lang="en-GB" altLang="sr-Latn-RS" sz="3200" b="1" dirty="0"/>
              <a:t>BROJ U-III-1959/2005 OD 30.</a:t>
            </a:r>
            <a:r>
              <a:rPr lang="hr-HR" altLang="sr-Latn-RS" sz="3200" b="1" dirty="0"/>
              <a:t>4.</a:t>
            </a:r>
            <a:r>
              <a:rPr lang="en-GB" altLang="sr-Latn-RS" sz="3200" b="1" dirty="0"/>
              <a:t> 2008.</a:t>
            </a:r>
            <a:r>
              <a:rPr lang="hr-HR" altLang="sr-Latn-RS" sz="3200" b="1" dirty="0"/>
              <a:t>-</a:t>
            </a:r>
            <a:r>
              <a:rPr lang="hr-HR" altLang="sr-Latn-RS" sz="3200" b="1" dirty="0" smtClean="0"/>
              <a:t>II</a:t>
            </a:r>
          </a:p>
        </p:txBody>
      </p:sp>
      <p:sp>
        <p:nvSpPr>
          <p:cNvPr id="32771" name="Content Placeholder 2"/>
          <p:cNvSpPr>
            <a:spLocks noGrp="1"/>
          </p:cNvSpPr>
          <p:nvPr>
            <p:ph idx="1"/>
          </p:nvPr>
        </p:nvSpPr>
        <p:spPr/>
        <p:txBody>
          <a:bodyPr>
            <a:normAutofit fontScale="92500"/>
          </a:bodyPr>
          <a:lstStyle/>
          <a:p>
            <a:pPr algn="just"/>
            <a:r>
              <a:rPr lang="en-GB" altLang="sr-Latn-RS" sz="2400" smtClean="0"/>
              <a:t>Zakon koji je važio u to vrijeme (ZOPRO) je, uostalom, u čl. 78. izričito naveo da se odluka o prestanku radnog odnosa i razlozi za donošenje te odluke moraju dostaviti radniku u pisanom obliku i s poukom o pravu na prigovor (zakon je ovakvom formulacijom uputu o pravnom sredstvu učinio bitnim dijelom odnosne odluke pa je izostanak pravilne upute u predmetnom slučaju toliko veliki nedostatak da dovodi u pitanje i samu pravnu egzistentnost takve odluke)".</a:t>
            </a:r>
            <a:endParaRPr lang="hr-HR" altLang="sr-Latn-RS" sz="2400" smtClean="0"/>
          </a:p>
          <a:p>
            <a:pPr algn="just"/>
            <a:endParaRPr lang="hr-HR" altLang="sr-Latn-RS" sz="2400" smtClean="0"/>
          </a:p>
        </p:txBody>
      </p:sp>
    </p:spTree>
    <p:extLst>
      <p:ext uri="{BB962C8B-B14F-4D97-AF65-F5344CB8AC3E}">
        <p14:creationId xmlns:p14="http://schemas.microsoft.com/office/powerpoint/2010/main" xmlns="" val="25471720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pPr algn="ctr"/>
            <a:r>
              <a:rPr lang="en-GB" altLang="sr-Latn-RS" sz="3200" b="1" dirty="0" smtClean="0"/>
              <a:t>VSRH REVR</a:t>
            </a:r>
            <a:r>
              <a:rPr lang="hr-HR" altLang="sr-Latn-RS" sz="3200" b="1" dirty="0" smtClean="0"/>
              <a:t>-</a:t>
            </a:r>
            <a:r>
              <a:rPr lang="en-GB" altLang="sr-Latn-RS" sz="3200" b="1" dirty="0" smtClean="0"/>
              <a:t>213/10 OD 16. </a:t>
            </a:r>
            <a:r>
              <a:rPr lang="hr-HR" altLang="sr-Latn-RS" sz="3200" b="1" dirty="0" smtClean="0"/>
              <a:t>4.</a:t>
            </a:r>
            <a:r>
              <a:rPr lang="en-GB" altLang="sr-Latn-RS" sz="3200" b="1" dirty="0" smtClean="0"/>
              <a:t> 2014.</a:t>
            </a:r>
            <a:r>
              <a:rPr lang="hr-HR" altLang="sr-Latn-RS" sz="3200" b="1" dirty="0" smtClean="0"/>
              <a:t> I</a:t>
            </a:r>
            <a:r>
              <a:rPr lang="en-GB" altLang="sr-Latn-RS" sz="3200" b="1" dirty="0" smtClean="0"/>
              <a:t> REVR</a:t>
            </a:r>
            <a:r>
              <a:rPr lang="hr-HR" altLang="sr-Latn-RS" sz="3200" b="1" dirty="0" smtClean="0"/>
              <a:t>-</a:t>
            </a:r>
            <a:r>
              <a:rPr lang="en-GB" altLang="sr-Latn-RS" sz="3200" b="1" dirty="0" smtClean="0"/>
              <a:t>65/12 OD 3. </a:t>
            </a:r>
            <a:r>
              <a:rPr lang="hr-HR" altLang="sr-Latn-RS" sz="3200" b="1" dirty="0" smtClean="0"/>
              <a:t>2.</a:t>
            </a:r>
            <a:r>
              <a:rPr lang="en-GB" altLang="sr-Latn-RS" sz="3200" b="1" dirty="0" smtClean="0"/>
              <a:t> 2015.</a:t>
            </a:r>
            <a:endParaRPr lang="hr-HR" altLang="sr-Latn-RS" sz="3200" b="1" dirty="0" smtClean="0"/>
          </a:p>
        </p:txBody>
      </p:sp>
      <p:sp>
        <p:nvSpPr>
          <p:cNvPr id="33795" name="Content Placeholder 2"/>
          <p:cNvSpPr>
            <a:spLocks noGrp="1"/>
          </p:cNvSpPr>
          <p:nvPr>
            <p:ph idx="1"/>
          </p:nvPr>
        </p:nvSpPr>
        <p:spPr/>
        <p:txBody>
          <a:bodyPr>
            <a:normAutofit fontScale="92500"/>
          </a:bodyPr>
          <a:lstStyle/>
          <a:p>
            <a:pPr algn="just"/>
            <a:r>
              <a:rPr lang="hr-HR" altLang="sr-Latn-RS" sz="2400" smtClean="0"/>
              <a:t>P</a:t>
            </a:r>
            <a:r>
              <a:rPr lang="en-GB" altLang="sr-Latn-RS" sz="2400" smtClean="0"/>
              <a:t>oslodavac</a:t>
            </a:r>
            <a:r>
              <a:rPr lang="hr-HR" altLang="sr-Latn-RS" sz="2400" smtClean="0"/>
              <a:t> je</a:t>
            </a:r>
            <a:r>
              <a:rPr lang="en-GB" altLang="sr-Latn-RS" sz="2400" smtClean="0"/>
              <a:t> u odluci o otkazu dao pogrešnu uputu o pravnom lijeku, a takva pogrešna uputa ne smije ići na štetu radnika, iz čega slijedi da propust tužiteljice sam po sebi ne znači da bi tužba u radnom sporu, neovisno o radnjama punomoćnika (ovdje tuženika) bila odbačena.</a:t>
            </a:r>
            <a:endParaRPr lang="hr-HR" altLang="sr-Latn-RS" sz="2400" smtClean="0"/>
          </a:p>
          <a:p>
            <a:pPr algn="just"/>
            <a:endParaRPr lang="hr-HR" altLang="sr-Latn-RS" sz="2400" smtClean="0"/>
          </a:p>
          <a:p>
            <a:pPr algn="just"/>
            <a:r>
              <a:rPr lang="en-GB" altLang="sr-Latn-RS" sz="2400" smtClean="0"/>
              <a:t>Tužiteljica naime ne može snositi štetne posljedice zbog pogrešne upute poslodavca.”</a:t>
            </a:r>
            <a:endParaRPr lang="hr-HR" altLang="sr-Latn-RS" sz="2400" smtClean="0"/>
          </a:p>
          <a:p>
            <a:pPr algn="just"/>
            <a:endParaRPr lang="hr-HR" altLang="sr-Latn-RS" sz="2400" smtClean="0"/>
          </a:p>
        </p:txBody>
      </p:sp>
    </p:spTree>
    <p:extLst>
      <p:ext uri="{BB962C8B-B14F-4D97-AF65-F5344CB8AC3E}">
        <p14:creationId xmlns:p14="http://schemas.microsoft.com/office/powerpoint/2010/main" xmlns="" val="4416719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fontScale="90000"/>
          </a:bodyPr>
          <a:lstStyle/>
          <a:p>
            <a:pPr algn="ctr"/>
            <a:r>
              <a:rPr lang="hr-HR" altLang="sr-Latn-RS" sz="2800" b="1" dirty="0" smtClean="0"/>
              <a:t>ZAHTJEV ZA ZAŠTITU PRAVA KADA PISANE ODLUKE POSLODAVCA NEMA-V</a:t>
            </a:r>
            <a:r>
              <a:rPr lang="en-GB" altLang="sr-Latn-RS" sz="2800" b="1" dirty="0" smtClean="0"/>
              <a:t>SRH</a:t>
            </a:r>
            <a:r>
              <a:rPr lang="hr-HR" altLang="sr-Latn-RS" sz="2800" b="1" dirty="0" smtClean="0"/>
              <a:t> REVR-703/09 OD 3. 12. 2009.</a:t>
            </a:r>
          </a:p>
        </p:txBody>
      </p:sp>
      <p:sp>
        <p:nvSpPr>
          <p:cNvPr id="36867" name="Content Placeholder 2"/>
          <p:cNvSpPr>
            <a:spLocks noGrp="1"/>
          </p:cNvSpPr>
          <p:nvPr>
            <p:ph idx="1"/>
          </p:nvPr>
        </p:nvSpPr>
        <p:spPr/>
        <p:txBody>
          <a:bodyPr>
            <a:normAutofit fontScale="85000" lnSpcReduction="10000"/>
          </a:bodyPr>
          <a:lstStyle/>
          <a:p>
            <a:pPr algn="just"/>
            <a:r>
              <a:rPr lang="hr-HR" altLang="sr-Latn-RS" sz="2400" smtClean="0"/>
              <a:t>Radnik je zahtjev dužan podnijeti i kad mu je poslodavac prava iz radnog odnosa povrijedio nekom radnjom (bez pisane odluke o otkazu) </a:t>
            </a:r>
          </a:p>
          <a:p>
            <a:pPr algn="just"/>
            <a:r>
              <a:rPr lang="hr-HR" altLang="sr-Latn-RS" sz="2400" smtClean="0"/>
              <a:t>„Kako je tužitelj saznao za povredu svojih prava iz radnog odnosa dana 22. listopada 1998. kada su mu radnici K.“E.“ d.o.o. iz R. temeljem ugovora o opsluživanju kotlovnice i liftova predmetne zgrade sklopljenog između te tvrtke i tuženika, oduzeli ključeve kotlovnice predmetne zgrade, a zahtjev za zaštitu prava podnio je dana 21.prosinca 1998., pravilan je zaključak nižestupanjskih sudova da je nastupila prekluzija prava zahtijevati sudsku zaštitu radi vraćanja na poslove domara-ložača.“ </a:t>
            </a:r>
          </a:p>
          <a:p>
            <a:pPr algn="just"/>
            <a:endParaRPr lang="hr-HR" altLang="sr-Latn-RS" sz="2400" smtClean="0"/>
          </a:p>
        </p:txBody>
      </p:sp>
    </p:spTree>
    <p:extLst>
      <p:ext uri="{BB962C8B-B14F-4D97-AF65-F5344CB8AC3E}">
        <p14:creationId xmlns:p14="http://schemas.microsoft.com/office/powerpoint/2010/main" xmlns="" val="42681473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ctr" eaLnBrk="1" hangingPunct="1"/>
            <a:r>
              <a:rPr lang="hr-HR" altLang="sr-Latn-RS" sz="3200" b="1" smtClean="0"/>
              <a:t>Aktualnosti kod probnog rada-I</a:t>
            </a:r>
          </a:p>
        </p:txBody>
      </p:sp>
      <p:sp>
        <p:nvSpPr>
          <p:cNvPr id="38915" name="Content Placeholder 2"/>
          <p:cNvSpPr>
            <a:spLocks noGrp="1"/>
          </p:cNvSpPr>
          <p:nvPr>
            <p:ph idx="1"/>
          </p:nvPr>
        </p:nvSpPr>
        <p:spPr/>
        <p:txBody>
          <a:bodyPr/>
          <a:lstStyle/>
          <a:p>
            <a:pPr eaLnBrk="1" hangingPunct="1"/>
            <a:r>
              <a:rPr lang="hr-HR" altLang="sr-Latn-RS" smtClean="0"/>
              <a:t>razlozi za otkaz zbog nezadovoljavanja na probnom radu:</a:t>
            </a:r>
          </a:p>
          <a:p>
            <a:pPr lvl="1" eaLnBrk="1" hangingPunct="1"/>
            <a:r>
              <a:rPr lang="hr-HR" altLang="sr-Latn-RS" smtClean="0"/>
              <a:t>mogući razlozi</a:t>
            </a:r>
          </a:p>
          <a:p>
            <a:pPr lvl="1" eaLnBrk="1" hangingPunct="1"/>
            <a:r>
              <a:rPr lang="hr-HR" altLang="sr-Latn-RS" smtClean="0"/>
              <a:t>obveza obrazlaganja razloga</a:t>
            </a:r>
          </a:p>
          <a:p>
            <a:pPr lvl="1" eaLnBrk="1" hangingPunct="1"/>
            <a:r>
              <a:rPr lang="hr-HR" altLang="sr-Latn-RS" smtClean="0"/>
              <a:t>mogućnost osporavanja razloga u sudskom sporu</a:t>
            </a:r>
          </a:p>
        </p:txBody>
      </p:sp>
    </p:spTree>
    <p:extLst>
      <p:ext uri="{BB962C8B-B14F-4D97-AF65-F5344CB8AC3E}">
        <p14:creationId xmlns:p14="http://schemas.microsoft.com/office/powerpoint/2010/main" xmlns="" val="8165470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gn="ctr" eaLnBrk="1" hangingPunct="1"/>
            <a:r>
              <a:rPr lang="hr-HR" altLang="sr-Latn-RS" sz="3200" b="1" smtClean="0"/>
              <a:t>Aktualnosti kod probnog rada-II</a:t>
            </a:r>
          </a:p>
        </p:txBody>
      </p:sp>
      <p:sp>
        <p:nvSpPr>
          <p:cNvPr id="3" name="Content Placeholder 2"/>
          <p:cNvSpPr>
            <a:spLocks noGrp="1"/>
          </p:cNvSpPr>
          <p:nvPr>
            <p:ph idx="1"/>
          </p:nvPr>
        </p:nvSpPr>
        <p:spPr>
          <a:xfrm>
            <a:off x="609600" y="2160588"/>
            <a:ext cx="6348413" cy="4246562"/>
          </a:xfrm>
        </p:spPr>
        <p:txBody>
          <a:bodyPr rtlCol="0">
            <a:normAutofit lnSpcReduction="10000"/>
          </a:bodyPr>
          <a:lstStyle/>
          <a:p>
            <a:pPr marL="240030" indent="-240030" eaLnBrk="1" fontAlgn="auto" hangingPunct="1">
              <a:spcBef>
                <a:spcPts val="930"/>
              </a:spcBef>
              <a:spcAft>
                <a:spcPts val="0"/>
              </a:spcAft>
              <a:defRPr/>
            </a:pPr>
            <a:r>
              <a:rPr lang="hr-HR" dirty="0">
                <a:solidFill>
                  <a:schemeClr val="tx2">
                    <a:lumMod val="75000"/>
                    <a:lumOff val="25000"/>
                  </a:schemeClr>
                </a:solidFill>
              </a:rPr>
              <a:t>m</a:t>
            </a:r>
            <a:r>
              <a:rPr lang="hr-HR" dirty="0" smtClean="0">
                <a:solidFill>
                  <a:schemeClr val="tx2">
                    <a:lumMod val="75000"/>
                    <a:lumOff val="25000"/>
                  </a:schemeClr>
                </a:solidFill>
              </a:rPr>
              <a:t>ogućnost osporavanja otkaza zbog nezadovoljavanja na probnom radu trudnoj radnici</a:t>
            </a:r>
          </a:p>
          <a:p>
            <a:pPr marL="240030" indent="-240030" eaLnBrk="1" fontAlgn="auto" hangingPunct="1">
              <a:spcBef>
                <a:spcPts val="930"/>
              </a:spcBef>
              <a:spcAft>
                <a:spcPts val="0"/>
              </a:spcAft>
              <a:defRPr/>
            </a:pPr>
            <a:r>
              <a:rPr lang="hr-HR" dirty="0" smtClean="0">
                <a:solidFill>
                  <a:schemeClr val="tx2">
                    <a:lumMod val="75000"/>
                    <a:lumOff val="25000"/>
                  </a:schemeClr>
                </a:solidFill>
              </a:rPr>
              <a:t>sudski raskid umjesto vraćanja na posao</a:t>
            </a:r>
          </a:p>
          <a:p>
            <a:pPr marL="240030" indent="-240030" eaLnBrk="1" fontAlgn="auto" hangingPunct="1">
              <a:spcBef>
                <a:spcPts val="930"/>
              </a:spcBef>
              <a:spcAft>
                <a:spcPts val="0"/>
              </a:spcAft>
              <a:defRPr/>
            </a:pPr>
            <a:r>
              <a:rPr lang="hr-HR" dirty="0" smtClean="0">
                <a:solidFill>
                  <a:schemeClr val="tx2">
                    <a:lumMod val="75000"/>
                    <a:lumOff val="25000"/>
                  </a:schemeClr>
                </a:solidFill>
              </a:rPr>
              <a:t>nezakonito ugovoren probni rad i vraćanje na posao</a:t>
            </a:r>
          </a:p>
          <a:p>
            <a:pPr marL="0" indent="0" eaLnBrk="1" fontAlgn="auto" hangingPunct="1">
              <a:spcBef>
                <a:spcPts val="930"/>
              </a:spcBef>
              <a:spcAft>
                <a:spcPts val="0"/>
              </a:spcAft>
              <a:buFontTx/>
              <a:buNone/>
              <a:defRPr/>
            </a:pPr>
            <a:endParaRPr lang="hr-HR" dirty="0" smtClean="0">
              <a:solidFill>
                <a:schemeClr val="tx2">
                  <a:lumMod val="75000"/>
                  <a:lumOff val="25000"/>
                </a:schemeClr>
              </a:solidFill>
            </a:endParaRPr>
          </a:p>
          <a:p>
            <a:pPr marL="0" indent="0" algn="just" eaLnBrk="1" fontAlgn="auto" hangingPunct="1">
              <a:spcBef>
                <a:spcPts val="930"/>
              </a:spcBef>
              <a:spcAft>
                <a:spcPts val="0"/>
              </a:spcAft>
              <a:buFontTx/>
              <a:buNone/>
              <a:defRPr/>
            </a:pPr>
            <a:r>
              <a:rPr lang="hr-HR" dirty="0" smtClean="0">
                <a:solidFill>
                  <a:schemeClr val="tx2">
                    <a:lumMod val="75000"/>
                    <a:lumOff val="25000"/>
                  </a:schemeClr>
                </a:solidFill>
              </a:rPr>
              <a:t>VSRH </a:t>
            </a:r>
            <a:r>
              <a:rPr lang="hr-HR" dirty="0">
                <a:solidFill>
                  <a:schemeClr val="tx2">
                    <a:lumMod val="75000"/>
                    <a:lumOff val="25000"/>
                  </a:schemeClr>
                </a:solidFill>
              </a:rPr>
              <a:t>Revr-1423/12. od 29. 10. 2014</a:t>
            </a:r>
            <a:r>
              <a:rPr lang="hr-HR" dirty="0" smtClean="0">
                <a:solidFill>
                  <a:schemeClr val="tx2">
                    <a:lumMod val="75000"/>
                    <a:lumOff val="25000"/>
                  </a:schemeClr>
                </a:solidFill>
              </a:rPr>
              <a:t>.:</a:t>
            </a:r>
          </a:p>
          <a:p>
            <a:pPr marL="0" indent="0" algn="just" eaLnBrk="1" fontAlgn="auto" hangingPunct="1">
              <a:spcBef>
                <a:spcPts val="930"/>
              </a:spcBef>
              <a:spcAft>
                <a:spcPts val="0"/>
              </a:spcAft>
              <a:buFontTx/>
              <a:buNone/>
              <a:defRPr/>
            </a:pPr>
            <a:r>
              <a:rPr lang="hr-HR" dirty="0">
                <a:solidFill>
                  <a:schemeClr val="tx2">
                    <a:lumMod val="75000"/>
                    <a:lumOff val="25000"/>
                  </a:schemeClr>
                </a:solidFill>
              </a:rPr>
              <a:t>O</a:t>
            </a:r>
            <a:r>
              <a:rPr lang="hr-HR" dirty="0" smtClean="0">
                <a:solidFill>
                  <a:schemeClr val="tx2">
                    <a:lumMod val="75000"/>
                    <a:lumOff val="25000"/>
                  </a:schemeClr>
                </a:solidFill>
              </a:rPr>
              <a:t>pravdanost </a:t>
            </a:r>
            <a:r>
              <a:rPr lang="hr-HR" dirty="0">
                <a:solidFill>
                  <a:schemeClr val="tx2">
                    <a:lumMod val="75000"/>
                    <a:lumOff val="25000"/>
                  </a:schemeClr>
                </a:solidFill>
              </a:rPr>
              <a:t>razloga za otkaz, zbog toga što je ocijenjeno da tužiteljica nije zadovoljila uvjete, poslodavac ne treba obrazlagati pa niti prigovori na način na koji je utvrđeno da radnik ne udovoljava potrebnim uvjetima u pogledu znanja i sposobnosti za određeno radno mjesto, nisu odlučni. </a:t>
            </a:r>
            <a:endParaRPr lang="hr-HR" dirty="0" smtClean="0">
              <a:solidFill>
                <a:schemeClr val="tx2">
                  <a:lumMod val="75000"/>
                  <a:lumOff val="25000"/>
                </a:schemeClr>
              </a:solidFill>
            </a:endParaRPr>
          </a:p>
          <a:p>
            <a:pPr marL="0" indent="0" algn="just" eaLnBrk="1" fontAlgn="auto" hangingPunct="1">
              <a:spcBef>
                <a:spcPts val="930"/>
              </a:spcBef>
              <a:spcAft>
                <a:spcPts val="0"/>
              </a:spcAft>
              <a:buFontTx/>
              <a:buNone/>
              <a:defRPr/>
            </a:pPr>
            <a:r>
              <a:rPr lang="hr-HR" dirty="0" smtClean="0">
                <a:solidFill>
                  <a:schemeClr val="tx2">
                    <a:lumMod val="75000"/>
                    <a:lumOff val="25000"/>
                  </a:schemeClr>
                </a:solidFill>
              </a:rPr>
              <a:t>U </a:t>
            </a:r>
            <a:r>
              <a:rPr lang="hr-HR" dirty="0">
                <a:solidFill>
                  <a:schemeClr val="tx2">
                    <a:lumMod val="75000"/>
                    <a:lumOff val="25000"/>
                  </a:schemeClr>
                </a:solidFill>
              </a:rPr>
              <a:t>ovom predmetu nije niti utvrđeno na koji način je praćen rad tužiteljice i kako je utvrđeno da ona ne zadovoljava.</a:t>
            </a:r>
          </a:p>
        </p:txBody>
      </p:sp>
    </p:spTree>
    <p:extLst>
      <p:ext uri="{BB962C8B-B14F-4D97-AF65-F5344CB8AC3E}">
        <p14:creationId xmlns:p14="http://schemas.microsoft.com/office/powerpoint/2010/main" xmlns="" val="3829610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ctr" eaLnBrk="1" hangingPunct="1"/>
            <a:r>
              <a:rPr lang="hr-HR" altLang="sr-Latn-RS" sz="3200" b="1" smtClean="0"/>
              <a:t>Aktualnosti kod probnog rada-III</a:t>
            </a:r>
          </a:p>
        </p:txBody>
      </p:sp>
      <p:sp>
        <p:nvSpPr>
          <p:cNvPr id="40963" name="Content Placeholder 2"/>
          <p:cNvSpPr>
            <a:spLocks noGrp="1"/>
          </p:cNvSpPr>
          <p:nvPr>
            <p:ph idx="1"/>
          </p:nvPr>
        </p:nvSpPr>
        <p:spPr/>
        <p:txBody>
          <a:bodyPr/>
          <a:lstStyle/>
          <a:p>
            <a:pPr eaLnBrk="1" hangingPunct="1"/>
            <a:r>
              <a:rPr lang="hr-HR" altLang="sr-Latn-RS" smtClean="0"/>
              <a:t>Čl. 10. Direktive o zaštiti trudnih radnica:</a:t>
            </a:r>
          </a:p>
          <a:p>
            <a:pPr algn="just" eaLnBrk="1" hangingPunct="1"/>
            <a:r>
              <a:rPr lang="hr-HR" altLang="sr-Latn-RS" smtClean="0"/>
              <a:t>Države članice poduzimaju potrebne mjere kako bi zabranile otpuštanje radnica u smislu članka 2. tijekom razdoblja od početka njihove trudnoće do kraja rodiljnog dopusta iz članka 8. stavka 1., osim u izvanrednim slučajevima nevezanim za njihovo stanje koje dopušta nacionalno zakonodavstvo i/ili praksa, pri čemu, prema potrebi, svoj pristanak mora dati nadležno tijelo</a:t>
            </a:r>
          </a:p>
        </p:txBody>
      </p:sp>
    </p:spTree>
    <p:extLst>
      <p:ext uri="{BB962C8B-B14F-4D97-AF65-F5344CB8AC3E}">
        <p14:creationId xmlns:p14="http://schemas.microsoft.com/office/powerpoint/2010/main" xmlns="" val="1610830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ctr" eaLnBrk="1" hangingPunct="1"/>
            <a:r>
              <a:rPr lang="hr-HR" altLang="sr-Latn-RS" sz="3200" b="1" dirty="0" smtClean="0"/>
              <a:t>U-III-441/2013 od 19.10.2016-I.</a:t>
            </a:r>
          </a:p>
        </p:txBody>
      </p:sp>
      <p:sp>
        <p:nvSpPr>
          <p:cNvPr id="18435" name="Content Placeholder 2"/>
          <p:cNvSpPr>
            <a:spLocks noGrp="1"/>
          </p:cNvSpPr>
          <p:nvPr>
            <p:ph idx="1"/>
          </p:nvPr>
        </p:nvSpPr>
        <p:spPr/>
        <p:txBody>
          <a:bodyPr rtlCol="0">
            <a:normAutofit fontScale="92500" lnSpcReduction="200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Ustavni sud je ocijenio ustavnopravno prihvatljivim stajalište Vrhovnog suda prema kojemu su odbijanjem podnositelja da izvršava radne obveze prema uputama poslodavca, privremenog karaktera radi obavljanja poslova drugog radnog mjesta, stečeni zakonom propisani uvjeti za davanje redovitog otkaza ugovora o radu uvjetovanog skrivljenim ponašanjem radnika. Otkaz ugovora o radu dan je u pisanom obliku i obrazložen je na način iz kojeg nedvojbeno proizlazi zaključak o razlozima zbog kojih je izrečen, uz ispunjenje nužnih pretpostavki propisanih člankom 117. stavcima 1. i 2. ZR-a.</a:t>
            </a:r>
          </a:p>
          <a:p>
            <a:pPr marL="0" indent="0" algn="just" eaLnBrk="1" fontAlgn="auto" hangingPunct="1">
              <a:spcBef>
                <a:spcPts val="930"/>
              </a:spcBef>
              <a:spcAft>
                <a:spcPts val="0"/>
              </a:spcAft>
              <a:buFontTx/>
              <a:buNone/>
              <a:defRPr/>
            </a:pPr>
            <a:endParaRPr lang="hr-HR" altLang="sr-Latn-RS" sz="2400" dirty="0" smtClean="0">
              <a:solidFill>
                <a:schemeClr val="tx2">
                  <a:lumMod val="75000"/>
                  <a:lumOff val="25000"/>
                </a:schemeClr>
              </a:solidFill>
            </a:endParaRPr>
          </a:p>
        </p:txBody>
      </p:sp>
    </p:spTree>
    <p:extLst>
      <p:ext uri="{BB962C8B-B14F-4D97-AF65-F5344CB8AC3E}">
        <p14:creationId xmlns:p14="http://schemas.microsoft.com/office/powerpoint/2010/main" xmlns="" val="27317046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097" y="171227"/>
            <a:ext cx="6347713" cy="1320800"/>
          </a:xfrm>
        </p:spPr>
        <p:txBody>
          <a:bodyPr/>
          <a:lstStyle/>
          <a:p>
            <a:pPr algn="ctr"/>
            <a:r>
              <a:rPr lang="hr-HR" dirty="0" smtClean="0"/>
              <a:t>VSRH REVR-889/17 od 19.12.2017.-I</a:t>
            </a:r>
            <a:endParaRPr lang="hr-HR" dirty="0"/>
          </a:p>
        </p:txBody>
      </p:sp>
      <p:sp>
        <p:nvSpPr>
          <p:cNvPr id="3" name="Content Placeholder 2"/>
          <p:cNvSpPr>
            <a:spLocks noGrp="1"/>
          </p:cNvSpPr>
          <p:nvPr>
            <p:ph idx="1"/>
          </p:nvPr>
        </p:nvSpPr>
        <p:spPr>
          <a:xfrm>
            <a:off x="609598" y="1196752"/>
            <a:ext cx="6770713" cy="4844611"/>
          </a:xfrm>
        </p:spPr>
        <p:txBody>
          <a:bodyPr>
            <a:normAutofit/>
          </a:bodyPr>
          <a:lstStyle/>
          <a:p>
            <a:pPr algn="just"/>
            <a:r>
              <a:rPr lang="hr-HR" dirty="0" smtClean="0"/>
              <a:t>„</a:t>
            </a:r>
            <a:r>
              <a:rPr lang="hr-HR" dirty="0"/>
              <a:t>Tuženik u reviziji osnovano navodi da sukladno naprijed citiranoj odredbi čl. 53. st. 3. ZR ocjena poslodavca o nezadovoljavanju radnika na probnom radu sama po sebi predstavlja posebno opravdan razlog za donošenje odluke o otkazu ugovora o radu na temelju odredbe čl. 114. st.  1. točka 4. ZR.</a:t>
            </a:r>
          </a:p>
          <a:p>
            <a:pPr algn="just"/>
            <a:r>
              <a:rPr lang="hr-HR" dirty="0"/>
              <a:t>Prema pravnom shvaćanju ovog suda poslodavac, koji donese odluku o redovitom otkazu ugovora o radu zbog nezdovoljavanja radnika na probnom radu tijekom parničnog postupka koji  se vodi radi utvrđenja takvog redovitog otkaza nije dužan dokazivati iz kojih razloga je ocijenio da radnica nije zadovoljila na probnom radu</a:t>
            </a:r>
            <a:r>
              <a:rPr lang="hr-HR" dirty="0" smtClean="0"/>
              <a:t>.</a:t>
            </a:r>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40</a:t>
            </a:fld>
            <a:endParaRPr lang="hr-HR"/>
          </a:p>
        </p:txBody>
      </p:sp>
    </p:spTree>
    <p:extLst>
      <p:ext uri="{BB962C8B-B14F-4D97-AF65-F5344CB8AC3E}">
        <p14:creationId xmlns:p14="http://schemas.microsoft.com/office/powerpoint/2010/main" xmlns="" val="440977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097" y="171227"/>
            <a:ext cx="6347713" cy="1320800"/>
          </a:xfrm>
        </p:spPr>
        <p:txBody>
          <a:bodyPr/>
          <a:lstStyle/>
          <a:p>
            <a:pPr algn="ctr"/>
            <a:r>
              <a:rPr lang="hr-HR" dirty="0" smtClean="0"/>
              <a:t>VSRH REVR-889/17 od 19.12.2017.-II</a:t>
            </a:r>
            <a:endParaRPr lang="hr-HR" dirty="0"/>
          </a:p>
        </p:txBody>
      </p:sp>
      <p:sp>
        <p:nvSpPr>
          <p:cNvPr id="3" name="Content Placeholder 2"/>
          <p:cNvSpPr>
            <a:spLocks noGrp="1"/>
          </p:cNvSpPr>
          <p:nvPr>
            <p:ph idx="1"/>
          </p:nvPr>
        </p:nvSpPr>
        <p:spPr>
          <a:xfrm>
            <a:off x="609598" y="1196752"/>
            <a:ext cx="6770713" cy="4844611"/>
          </a:xfrm>
        </p:spPr>
        <p:txBody>
          <a:bodyPr>
            <a:normAutofit/>
          </a:bodyPr>
          <a:lstStyle/>
          <a:p>
            <a:pPr algn="just"/>
            <a:r>
              <a:rPr lang="hr-HR" dirty="0" smtClean="0"/>
              <a:t>Budući </a:t>
            </a:r>
            <a:r>
              <a:rPr lang="hr-HR" dirty="0"/>
              <a:t>da je odredbom čl. 53. st. 3. ZR propisano da ocjena poslodavca o nezadovoljavanju radnika na probnom radu sama po sebi predstavlja posebno opravdan razlog za donošenje odluke o otkazu ugovora o radu sukladno odredbi čl. 115. st. 1. točka 4. ZR to sud nije ovlašten tijekom parničnog postupka ispitivati pravilnost poslodavčeve ocjene o nezadovoljavanju radnika na probnom radu. Dakle, autonomno je pravo poslodavca ocijeniti ostvaruje li radnik za vrijeme probnog rada rezultate koji su dostatni za nastavak radnog odnosa ili ne ostvaruje pa nezadovoljstvo poslodavca radnikovim ostvarenim rezultatima rada koje rezultira donošenjem ocjene o nezadovoljavanju na probnom radu predstavlja opravdan razlog za otkazivanje ugovora o radu.“</a:t>
            </a:r>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41</a:t>
            </a:fld>
            <a:endParaRPr lang="hr-HR"/>
          </a:p>
        </p:txBody>
      </p:sp>
    </p:spTree>
    <p:extLst>
      <p:ext uri="{BB962C8B-B14F-4D97-AF65-F5344CB8AC3E}">
        <p14:creationId xmlns:p14="http://schemas.microsoft.com/office/powerpoint/2010/main" xmlns="" val="20289584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gn="ctr" eaLnBrk="1" hangingPunct="1"/>
            <a:r>
              <a:rPr lang="hr-HR" altLang="sr-Latn-RS" sz="3200" b="1" smtClean="0"/>
              <a:t>SUD EU C-103/16-I</a:t>
            </a:r>
          </a:p>
        </p:txBody>
      </p:sp>
      <p:sp>
        <p:nvSpPr>
          <p:cNvPr id="41987" name="Content Placeholder 2"/>
          <p:cNvSpPr>
            <a:spLocks noGrp="1"/>
          </p:cNvSpPr>
          <p:nvPr>
            <p:ph idx="1"/>
          </p:nvPr>
        </p:nvSpPr>
        <p:spPr/>
        <p:txBody>
          <a:bodyPr/>
          <a:lstStyle/>
          <a:p>
            <a:pPr algn="just" eaLnBrk="1" hangingPunct="1"/>
            <a:r>
              <a:rPr lang="hr-HR" altLang="sr-Latn-RS" dirty="0" smtClean="0"/>
              <a:t>trudnoj radnici je načelno dozvoljeno dati otkaz u okviru postupka kolektivnog otkazivanja ugovora o radu (pod pretpostavkom da je to dozvoljeno nacionalnim zakonodavstvom)</a:t>
            </a:r>
          </a:p>
          <a:p>
            <a:pPr algn="just" eaLnBrk="1" hangingPunct="1"/>
            <a:r>
              <a:rPr lang="hr-HR" altLang="sr-Latn-RS" dirty="0" smtClean="0"/>
              <a:t>u postupku kolektivnog otkazivanja ugovora o radu, u odnosu na trudnu radnicu ne moraju se navoditi posebni razlozi, moraju se navesti samo objektivni kriteriji temeljem kojih se inače otkazuje u postupku kolektivnog otkazivanja</a:t>
            </a:r>
          </a:p>
        </p:txBody>
      </p:sp>
    </p:spTree>
    <p:extLst>
      <p:ext uri="{BB962C8B-B14F-4D97-AF65-F5344CB8AC3E}">
        <p14:creationId xmlns:p14="http://schemas.microsoft.com/office/powerpoint/2010/main" xmlns="" val="34207844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eaLnBrk="1" hangingPunct="1"/>
            <a:r>
              <a:rPr lang="hr-HR" altLang="sr-Latn-RS" sz="4000" b="1" smtClean="0"/>
              <a:t>SUD EU C-103/16-II</a:t>
            </a:r>
            <a:endParaRPr lang="hr-HR" altLang="sr-Latn-RS" smtClean="0"/>
          </a:p>
        </p:txBody>
      </p:sp>
      <p:sp>
        <p:nvSpPr>
          <p:cNvPr id="43011" name="Content Placeholder 2"/>
          <p:cNvSpPr>
            <a:spLocks noGrp="1"/>
          </p:cNvSpPr>
          <p:nvPr>
            <p:ph idx="1"/>
          </p:nvPr>
        </p:nvSpPr>
        <p:spPr/>
        <p:txBody>
          <a:bodyPr/>
          <a:lstStyle/>
          <a:p>
            <a:pPr algn="just" eaLnBrk="1" hangingPunct="1"/>
            <a:r>
              <a:rPr lang="hr-HR" altLang="sr-Latn-RS" smtClean="0"/>
              <a:t>nije dovoljno da se nacionalnim zakonodavstvom predviđa samo ništetnost tog otkaza kada je on nezakonit, bez da se predviđa i načelna zabrana otkaza </a:t>
            </a:r>
          </a:p>
          <a:p>
            <a:pPr algn="just" eaLnBrk="1" hangingPunct="1"/>
            <a:r>
              <a:rPr lang="hr-HR" altLang="sr-Latn-RS" smtClean="0"/>
              <a:t>dopušteno je da se nacionalnim zakonodavstvom u okviru kolektivnog otkazivanja ne predviđa davanje prednosti trudnim radnicima pri izboru osoba kojima će se ugovor o radu otkazati kao niti prioritet pri premještaju koji bi se prije tog otkazivanja primjenjivao.</a:t>
            </a:r>
          </a:p>
          <a:p>
            <a:pPr algn="just" eaLnBrk="1" hangingPunct="1"/>
            <a:endParaRPr lang="hr-HR" altLang="sr-Latn-RS" smtClean="0"/>
          </a:p>
        </p:txBody>
      </p:sp>
    </p:spTree>
    <p:extLst>
      <p:ext uri="{BB962C8B-B14F-4D97-AF65-F5344CB8AC3E}">
        <p14:creationId xmlns:p14="http://schemas.microsoft.com/office/powerpoint/2010/main" xmlns="" val="30316767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gn="ctr"/>
            <a:r>
              <a:rPr lang="hr-HR" altLang="sr-Latn-RS" b="1" dirty="0" smtClean="0"/>
              <a:t>IZVANREDNI OTKAZ</a:t>
            </a:r>
          </a:p>
        </p:txBody>
      </p:sp>
      <p:sp>
        <p:nvSpPr>
          <p:cNvPr id="3" name="Content Placeholder 2"/>
          <p:cNvSpPr>
            <a:spLocks noGrp="1"/>
          </p:cNvSpPr>
          <p:nvPr>
            <p:ph idx="1"/>
          </p:nvPr>
        </p:nvSpPr>
        <p:spPr/>
        <p:txBody>
          <a:bodyPr/>
          <a:lstStyle/>
          <a:p>
            <a:pPr algn="just">
              <a:defRPr/>
            </a:pPr>
            <a:r>
              <a:rPr lang="hr-HR" dirty="0"/>
              <a:t>Poslodavac i radnik imaju opravdani razlog za otkaz ugovora o radu sklopljenog na neodređeno ili određeno vrijeme, bez obveze poštivanja propisanog ili ugovorenog otkaznoga roka (izvanredni otkaz), ako zbog osobito teške povrede obveze iz radnog odnosa ili neke druge osobito važne činjenice, uz uvažavanje svih okolnosti i interesa obiju ugovornih stranaka, nastavak radnog odnosa nije moguć</a:t>
            </a:r>
            <a:r>
              <a:rPr lang="hr-HR" dirty="0" smtClean="0"/>
              <a:t>.</a:t>
            </a:r>
          </a:p>
          <a:p>
            <a:pPr algn="just">
              <a:defRPr/>
            </a:pPr>
            <a:endParaRPr lang="hr-HR" dirty="0"/>
          </a:p>
          <a:p>
            <a:pPr algn="just">
              <a:defRPr/>
            </a:pPr>
            <a:r>
              <a:rPr lang="hr-HR" dirty="0" smtClean="0"/>
              <a:t>Ponuda za drugi ugovor prije izvanrednog otkaza-ukazuje na mogućnost nastavka radnog odnosa.</a:t>
            </a:r>
          </a:p>
          <a:p>
            <a:pPr marL="0" indent="0" algn="just">
              <a:buFontTx/>
              <a:buNone/>
              <a:defRPr/>
            </a:pPr>
            <a:endParaRPr lang="hr-HR" dirty="0"/>
          </a:p>
        </p:txBody>
      </p:sp>
    </p:spTree>
    <p:extLst>
      <p:ext uri="{BB962C8B-B14F-4D97-AF65-F5344CB8AC3E}">
        <p14:creationId xmlns:p14="http://schemas.microsoft.com/office/powerpoint/2010/main" xmlns="" val="20352541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algn="ctr"/>
            <a:r>
              <a:rPr lang="hr-HR" altLang="sr-Latn-RS" sz="3600" b="1" dirty="0" smtClean="0"/>
              <a:t>ROK ZA DONOŠENJE ODLUKE O IZVANREDNOM OTKAZU</a:t>
            </a:r>
          </a:p>
        </p:txBody>
      </p:sp>
      <p:sp>
        <p:nvSpPr>
          <p:cNvPr id="47107" name="Content Placeholder 2"/>
          <p:cNvSpPr>
            <a:spLocks noGrp="1"/>
          </p:cNvSpPr>
          <p:nvPr>
            <p:ph idx="1"/>
          </p:nvPr>
        </p:nvSpPr>
        <p:spPr>
          <a:xfrm>
            <a:off x="866775" y="1773238"/>
            <a:ext cx="8097838" cy="4129087"/>
          </a:xfrm>
        </p:spPr>
        <p:txBody>
          <a:bodyPr>
            <a:normAutofit fontScale="92500" lnSpcReduction="20000"/>
          </a:bodyPr>
          <a:lstStyle/>
          <a:p>
            <a:r>
              <a:rPr lang="hr-HR" altLang="sr-Latn-RS" sz="2000" smtClean="0"/>
              <a:t>15dana od dana saznanja za povredu odnosno drugu osobito važnu činjenicu:</a:t>
            </a:r>
          </a:p>
          <a:p>
            <a:r>
              <a:rPr lang="hr-HR" altLang="sr-Latn-RS" sz="2000" smtClean="0"/>
              <a:t>Računa se i od saznanja osobe koja je po svojim voditeljskim ovlaštenjima dužna obavijestiti osobu koja donosi odluke.</a:t>
            </a:r>
          </a:p>
          <a:p>
            <a:endParaRPr lang="hr-HR" altLang="sr-Latn-RS" sz="2000" smtClean="0"/>
          </a:p>
          <a:p>
            <a:r>
              <a:rPr lang="hr-HR" altLang="sr-Latn-RS" sz="2000" smtClean="0"/>
              <a:t>Kontinuitet u vršenju, rok počinje teći nakon zadnje povrede</a:t>
            </a:r>
          </a:p>
          <a:p>
            <a:endParaRPr lang="hr-HR" altLang="sr-Latn-RS" sz="2000" smtClean="0"/>
          </a:p>
          <a:p>
            <a:r>
              <a:rPr lang="hr-HR" altLang="sr-Latn-RS" sz="2000" smtClean="0"/>
              <a:t>Promjena uprave-nije relevantna</a:t>
            </a:r>
          </a:p>
          <a:p>
            <a:endParaRPr lang="hr-HR" altLang="sr-Latn-RS" sz="2000" smtClean="0"/>
          </a:p>
          <a:p>
            <a:r>
              <a:rPr lang="hr-HR" altLang="sr-Latn-RS" sz="2000" smtClean="0"/>
              <a:t>Saznanje za povredu, ali ne i tko je izvršio-od saznanja i za osobu</a:t>
            </a:r>
          </a:p>
          <a:p>
            <a:endParaRPr lang="hr-HR" altLang="sr-Latn-RS" sz="2000" smtClean="0"/>
          </a:p>
          <a:p>
            <a:r>
              <a:rPr lang="hr-HR" altLang="sr-Latn-RS" sz="2000" smtClean="0"/>
              <a:t>Nisu sve okolnosti utvrđene, od utvrđivanje (npr.nalaz revizije i sl.)</a:t>
            </a:r>
          </a:p>
        </p:txBody>
      </p:sp>
    </p:spTree>
    <p:extLst>
      <p:ext uri="{BB962C8B-B14F-4D97-AF65-F5344CB8AC3E}">
        <p14:creationId xmlns:p14="http://schemas.microsoft.com/office/powerpoint/2010/main" xmlns="" val="16531769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Naslov 1"/>
          <p:cNvSpPr>
            <a:spLocks noGrp="1"/>
          </p:cNvSpPr>
          <p:nvPr>
            <p:ph type="title"/>
          </p:nvPr>
        </p:nvSpPr>
        <p:spPr/>
        <p:txBody>
          <a:bodyPr/>
          <a:lstStyle/>
          <a:p>
            <a:pPr algn="ctr"/>
            <a:r>
              <a:rPr lang="hr-HR" altLang="sr-Latn-RS" b="1" dirty="0" smtClean="0"/>
              <a:t>VSRH R</a:t>
            </a:r>
            <a:r>
              <a:rPr lang="en-GB" altLang="sr-Latn-RS" b="1" dirty="0" smtClean="0"/>
              <a:t>EVR</a:t>
            </a:r>
            <a:r>
              <a:rPr lang="hr-HR" altLang="sr-Latn-RS" b="1" dirty="0" smtClean="0"/>
              <a:t>-611/15-I</a:t>
            </a:r>
          </a:p>
        </p:txBody>
      </p:sp>
      <p:sp>
        <p:nvSpPr>
          <p:cNvPr id="63491" name="Rezervirano mjesto sadržaja 2"/>
          <p:cNvSpPr>
            <a:spLocks noGrp="1"/>
          </p:cNvSpPr>
          <p:nvPr>
            <p:ph idx="1"/>
          </p:nvPr>
        </p:nvSpPr>
        <p:spPr>
          <a:xfrm>
            <a:off x="457200" y="1125538"/>
            <a:ext cx="8435975" cy="5000625"/>
          </a:xfrm>
        </p:spPr>
        <p:txBody>
          <a:bodyPr/>
          <a:lstStyle/>
          <a:p>
            <a:pPr marL="0" indent="0" algn="just">
              <a:buFontTx/>
              <a:buNone/>
            </a:pPr>
            <a:r>
              <a:rPr lang="hr-HR" altLang="sr-Latn-RS" sz="2000" smtClean="0"/>
              <a:t>Iz utvrđene činjenice da je tuženik tužitelju po povratku na posao 11. ožujka 2013. dao rok od tri dana da mu dostavi doznake za vrijeme odsutnosti s posla kojima će  opravdati izostanak s posla u navedenom razdoblju, proizlazi, kao što je pravilno zaključio i prvostupanjski sud, da je tek protekom tog roka tuženik kao tužiteljev poslodavac saznao za osobito tešku povredu obveze iz radnog odnosa. </a:t>
            </a:r>
          </a:p>
          <a:p>
            <a:pPr marL="0" indent="0" algn="just">
              <a:buFontTx/>
              <a:buNone/>
            </a:pPr>
            <a:r>
              <a:rPr lang="hr-HR" altLang="sr-Latn-RS" sz="2000" smtClean="0"/>
              <a:t>Naime, u danome roku, koji je počeo teći prvoga dana nakon tužiteljeva povratka na  posao</a:t>
            </a:r>
            <a:r>
              <a:rPr lang="hr-HR" altLang="sr-Latn-RS" sz="2000" b="1" u="sng" smtClean="0"/>
              <a:t>, tužitelj je mogao dostaviti tuženiku dokaz (doznake) kojime bi opravdao izostanak s posla za razdoblje od 4. do 8. ožujka 2013. što do proteka roka tužitelj nije učinio. </a:t>
            </a:r>
            <a:endParaRPr lang="hr-HR" altLang="sr-Latn-RS" sz="2000" smtClean="0"/>
          </a:p>
        </p:txBody>
      </p:sp>
      <p:sp>
        <p:nvSpPr>
          <p:cNvPr id="63492" name="Rezervirano mjesto podnožja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20619840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Naslov 1"/>
          <p:cNvSpPr>
            <a:spLocks noGrp="1"/>
          </p:cNvSpPr>
          <p:nvPr>
            <p:ph type="title"/>
          </p:nvPr>
        </p:nvSpPr>
        <p:spPr/>
        <p:txBody>
          <a:bodyPr/>
          <a:lstStyle/>
          <a:p>
            <a:pPr algn="ctr"/>
            <a:r>
              <a:rPr lang="hr-HR" altLang="sr-Latn-RS" b="1" dirty="0" smtClean="0"/>
              <a:t>VSRH R</a:t>
            </a:r>
            <a:r>
              <a:rPr lang="en-GB" altLang="sr-Latn-RS" b="1" dirty="0" smtClean="0"/>
              <a:t>EVR</a:t>
            </a:r>
            <a:r>
              <a:rPr lang="hr-HR" altLang="sr-Latn-RS" b="1" dirty="0" smtClean="0"/>
              <a:t>-611/15-II</a:t>
            </a:r>
          </a:p>
        </p:txBody>
      </p:sp>
      <p:sp>
        <p:nvSpPr>
          <p:cNvPr id="3" name="Rezervirano mjesto sadržaja 2"/>
          <p:cNvSpPr>
            <a:spLocks noGrp="1"/>
          </p:cNvSpPr>
          <p:nvPr>
            <p:ph idx="1"/>
          </p:nvPr>
        </p:nvSpPr>
        <p:spPr>
          <a:xfrm>
            <a:off x="395536" y="1829456"/>
            <a:ext cx="8435975" cy="5000625"/>
          </a:xfrm>
        </p:spPr>
        <p:txBody>
          <a:bodyPr>
            <a:noAutofit/>
          </a:bodyPr>
          <a:lstStyle/>
          <a:p>
            <a:pPr marL="0" indent="0" algn="just">
              <a:buFontTx/>
              <a:buNone/>
              <a:defRPr/>
            </a:pPr>
            <a:r>
              <a:rPr lang="hr-HR" sz="2000" b="1" u="sng" dirty="0" smtClean="0"/>
              <a:t>Protekom </a:t>
            </a:r>
            <a:r>
              <a:rPr lang="hr-HR" sz="2000" b="1" u="sng" dirty="0"/>
              <a:t>roka za dostavljanje dokaza kojima bi se opravdao izostanak s posla, </a:t>
            </a:r>
            <a:r>
              <a:rPr lang="hr-HR" sz="2000" b="1" u="sng" dirty="0" smtClean="0"/>
              <a:t>tuženik </a:t>
            </a:r>
            <a:r>
              <a:rPr lang="hr-HR" sz="2000" b="1" u="sng" dirty="0"/>
              <a:t>je kao poslodavac zapravo saznao za tešku povredu obveze iz radnog odnosa </a:t>
            </a:r>
            <a:r>
              <a:rPr lang="hr-HR" sz="2000" dirty="0"/>
              <a:t>koju je </a:t>
            </a:r>
            <a:r>
              <a:rPr lang="en-GB" sz="2000" dirty="0" smtClean="0"/>
              <a:t> </a:t>
            </a:r>
            <a:r>
              <a:rPr lang="hr-HR" sz="2000" dirty="0" smtClean="0"/>
              <a:t>počinio </a:t>
            </a:r>
            <a:r>
              <a:rPr lang="hr-HR" sz="2000" dirty="0"/>
              <a:t>tužitelj, jer je do isteka toga roka razumno mogao očekivati da će tužitelj kao radnik </a:t>
            </a:r>
            <a:r>
              <a:rPr lang="hr-HR" sz="2000" dirty="0" smtClean="0"/>
              <a:t>opravdati </a:t>
            </a:r>
            <a:r>
              <a:rPr lang="hr-HR" sz="2000" dirty="0"/>
              <a:t>svoj izostanak s posla. </a:t>
            </a:r>
          </a:p>
          <a:p>
            <a:pPr marL="0" indent="0" algn="just">
              <a:buFontTx/>
              <a:buNone/>
              <a:defRPr/>
            </a:pPr>
            <a:r>
              <a:rPr lang="hr-HR" sz="2000" dirty="0"/>
              <a:t>Budući da tužitelj to nije učinio u danome roku razumnoga trajanja, tuženik je u tome </a:t>
            </a:r>
            <a:r>
              <a:rPr lang="hr-HR" sz="2000" dirty="0" smtClean="0"/>
              <a:t>trenutku </a:t>
            </a:r>
            <a:r>
              <a:rPr lang="hr-HR" sz="2000" dirty="0"/>
              <a:t>mogao zaključiti da tužitelj nije opravdao svoj izostanak čime je saznao za </a:t>
            </a:r>
            <a:r>
              <a:rPr lang="hr-HR" sz="2000" dirty="0" smtClean="0"/>
              <a:t>postojanje </a:t>
            </a:r>
            <a:r>
              <a:rPr lang="hr-HR" sz="2000" dirty="0"/>
              <a:t>povrede obveze iz radnog odnosa iz čl. 108. st. 1. ZR-a; te mu je toga dana </a:t>
            </a:r>
            <a:r>
              <a:rPr lang="hr-HR" sz="2000" dirty="0" smtClean="0"/>
              <a:t>počeo</a:t>
            </a:r>
            <a:r>
              <a:rPr lang="en-GB" sz="2000" dirty="0" smtClean="0"/>
              <a:t> </a:t>
            </a:r>
            <a:r>
              <a:rPr lang="hr-HR" sz="2000" dirty="0" smtClean="0"/>
              <a:t>teći </a:t>
            </a:r>
            <a:r>
              <a:rPr lang="hr-HR" sz="2000" dirty="0"/>
              <a:t>petnaestodnevni rok iz čl. 108. st. 2. ZR-a. </a:t>
            </a:r>
          </a:p>
          <a:p>
            <a:pPr>
              <a:defRPr/>
            </a:pPr>
            <a:endParaRPr lang="hr-HR" sz="2000" dirty="0"/>
          </a:p>
        </p:txBody>
      </p:sp>
      <p:sp>
        <p:nvSpPr>
          <p:cNvPr id="64516" name="Rezervirano mjesto podnožja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33166076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fontScale="90000"/>
          </a:bodyPr>
          <a:lstStyle/>
          <a:p>
            <a:pPr algn="ctr"/>
            <a:r>
              <a:rPr lang="hr-HR" altLang="sr-Latn-RS" b="1" dirty="0" smtClean="0"/>
              <a:t>PROPISIVANJE RAZLOGA ZA OTKAZ PRAVILNIKOM O RADU:VSRH REVR-384/17 OD 9.5.2017. -I</a:t>
            </a:r>
          </a:p>
        </p:txBody>
      </p:sp>
      <p:sp>
        <p:nvSpPr>
          <p:cNvPr id="3" name="Content Placeholder 2"/>
          <p:cNvSpPr>
            <a:spLocks noGrp="1"/>
          </p:cNvSpPr>
          <p:nvPr>
            <p:ph idx="1"/>
          </p:nvPr>
        </p:nvSpPr>
        <p:spPr>
          <a:xfrm>
            <a:off x="827584" y="2996952"/>
            <a:ext cx="7362825" cy="3509020"/>
          </a:xfrm>
        </p:spPr>
        <p:txBody>
          <a:bodyPr>
            <a:normAutofit/>
          </a:bodyPr>
          <a:lstStyle/>
          <a:p>
            <a:pPr algn="just">
              <a:defRPr/>
            </a:pPr>
            <a:r>
              <a:rPr lang="hr-HR" dirty="0"/>
              <a:t>Upravo zato što su u ponašanju tužitelja ostvareni elementi djela koje je izrijekom zabranjeno kako odredbama ZR tako i odredbama ZSD – to je neosnovano sud drugog stupnja prilikom ocjene predstavlja li tužiteljevo ponašanje opravdan razlog za otkaz, polazio od (nejasnih) odredbi tuženikova Pravilnika o radu.</a:t>
            </a:r>
          </a:p>
          <a:p>
            <a:pPr algn="just">
              <a:defRPr/>
            </a:pPr>
            <a:r>
              <a:rPr lang="hr-HR" dirty="0" smtClean="0"/>
              <a:t>Naime</a:t>
            </a:r>
            <a:r>
              <a:rPr lang="hr-HR" dirty="0"/>
              <a:t>, sud bi ovo ponašanje odnosno pojavu mogao promatrati kroz odredbe internog pravilnika poslodavca jedino kad je primjerice poslodavac regulirao što smatra težim a što lakšim povredama obveza iz radnog odnosa ali ne i u situaciji kad je neko ponašanja, odnosno pojava  izrijekom regulirana (zabranjena) izričitim zakonskim odredbama</a:t>
            </a:r>
            <a:r>
              <a:rPr lang="hr-HR" dirty="0" smtClean="0"/>
              <a:t>.</a:t>
            </a:r>
            <a:endParaRPr lang="hr-HR" dirty="0"/>
          </a:p>
        </p:txBody>
      </p:sp>
    </p:spTree>
    <p:extLst>
      <p:ext uri="{BB962C8B-B14F-4D97-AF65-F5344CB8AC3E}">
        <p14:creationId xmlns:p14="http://schemas.microsoft.com/office/powerpoint/2010/main" xmlns="" val="30388357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fontScale="90000"/>
          </a:bodyPr>
          <a:lstStyle/>
          <a:p>
            <a:pPr algn="ctr"/>
            <a:r>
              <a:rPr lang="hr-HR" altLang="sr-Latn-RS" b="1" dirty="0"/>
              <a:t>PROPISIVANJE RAZLOGA ZA OTKAZ PRAVILNIKOM O RADU:VSRH REVR-384/17 OD 9.5.2017. -</a:t>
            </a:r>
            <a:r>
              <a:rPr lang="hr-HR" altLang="sr-Latn-RS" b="1" dirty="0" smtClean="0"/>
              <a:t>II</a:t>
            </a:r>
          </a:p>
        </p:txBody>
      </p:sp>
      <p:sp>
        <p:nvSpPr>
          <p:cNvPr id="3" name="Content Placeholder 2"/>
          <p:cNvSpPr>
            <a:spLocks noGrp="1"/>
          </p:cNvSpPr>
          <p:nvPr>
            <p:ph idx="1"/>
          </p:nvPr>
        </p:nvSpPr>
        <p:spPr>
          <a:xfrm>
            <a:off x="755576" y="2564904"/>
            <a:ext cx="7362825" cy="4104456"/>
          </a:xfrm>
        </p:spPr>
        <p:txBody>
          <a:bodyPr>
            <a:normAutofit/>
          </a:bodyPr>
          <a:lstStyle/>
          <a:p>
            <a:pPr algn="just">
              <a:defRPr/>
            </a:pPr>
            <a:r>
              <a:rPr lang="hr-HR" dirty="0" smtClean="0"/>
              <a:t>U </a:t>
            </a:r>
            <a:r>
              <a:rPr lang="hr-HR" dirty="0"/>
              <a:t>tom smislu tuženik kao poslodavac nema ovlast svojim Pravilnikom mijenjati kogentene zakonske odredbe (odredbe ZR i ZSD), te suprotno Zakonima uvoditi posebne vrste uznemiravanja kao što je teže uznemiravanje i lakše uznemiravanje. Kao što je već navedeno, ZSD definirano je što predstavlja uznemiravanje a što spolno uznemiravanje tako da je tuženik kao poslodavac bespotrebno i za ovaj postupak irelevantno, Pravilnikom odredio i oblike uznemiravanje koje navedeni zakon ne poznaje, pridodajući tim izmišljenim oblicima i različite sankcije.</a:t>
            </a:r>
          </a:p>
          <a:p>
            <a:pPr algn="just">
              <a:defRPr/>
            </a:pPr>
            <a:r>
              <a:rPr lang="hr-HR" dirty="0" smtClean="0"/>
              <a:t>Dakle</a:t>
            </a:r>
            <a:r>
              <a:rPr lang="hr-HR" dirty="0"/>
              <a:t>, obzirom da odredbe tuženikova Pravilnika nisu usklađene sa zakonskim odredbama to se konkretno ponašanje tužitelja ima ocjenjivati u skladu sa zakonskim odredbama, a ne odredbama Pravilnika.</a:t>
            </a:r>
          </a:p>
          <a:p>
            <a:pPr algn="just">
              <a:defRPr/>
            </a:pPr>
            <a:endParaRPr lang="hr-HR" dirty="0"/>
          </a:p>
        </p:txBody>
      </p:sp>
    </p:spTree>
    <p:extLst>
      <p:ext uri="{BB962C8B-B14F-4D97-AF65-F5344CB8AC3E}">
        <p14:creationId xmlns:p14="http://schemas.microsoft.com/office/powerpoint/2010/main" xmlns="" val="2411255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ctr" eaLnBrk="1" hangingPunct="1"/>
            <a:r>
              <a:rPr lang="hr-HR" altLang="sr-Latn-RS" sz="3200" b="1" dirty="0" smtClean="0"/>
              <a:t>U-III-441/2013 od 19.10.2016-II.</a:t>
            </a:r>
          </a:p>
        </p:txBody>
      </p:sp>
      <p:sp>
        <p:nvSpPr>
          <p:cNvPr id="20483" name="Content Placeholder 2"/>
          <p:cNvSpPr>
            <a:spLocks noGrp="1"/>
          </p:cNvSpPr>
          <p:nvPr>
            <p:ph idx="1"/>
          </p:nvPr>
        </p:nvSpPr>
        <p:spPr/>
        <p:txBody>
          <a:bodyPr rtlCol="0">
            <a:normAutofit fontScale="92500" lnSpcReduction="20000"/>
          </a:bodyPr>
          <a:lstStyle/>
          <a:p>
            <a:pPr marL="240030" indent="-240030" algn="just" eaLnBrk="1" fontAlgn="auto" hangingPunct="1">
              <a:spcBef>
                <a:spcPts val="930"/>
              </a:spcBef>
              <a:spcAft>
                <a:spcPts val="0"/>
              </a:spcAft>
              <a:defRPr/>
            </a:pPr>
            <a:r>
              <a:rPr lang="hr-HR" altLang="sr-Latn-RS" smtClean="0">
                <a:solidFill>
                  <a:schemeClr val="tx2">
                    <a:lumMod val="75000"/>
                    <a:lumOff val="25000"/>
                  </a:schemeClr>
                </a:solidFill>
              </a:rPr>
              <a:t>„</a:t>
            </a:r>
            <a:r>
              <a:rPr lang="hr-HR" altLang="sr-Latn-RS" sz="2400" smtClean="0">
                <a:solidFill>
                  <a:schemeClr val="tx2">
                    <a:lumMod val="75000"/>
                    <a:lumOff val="25000"/>
                  </a:schemeClr>
                </a:solidFill>
              </a:rPr>
              <a:t>Druga bi pak bila situacija da se radilo o odlukama o trajnom premještaju radnika na drugo radno mjesto, u kojem slučaju bi se imala primijeniti odredba čl. 152. ZR. Naime, upravo ograničenost trajanja ovih Uputa, te činjenica da je mogućnost premještaja radnika na obavljanje drugih poslova između stranaka već ugovorom o radu bila ugovorena, odriče ovim Uputama značaj odluke važne za položaj radnika, zbog čega nepostupanje tuženika u smislu odredbe čl. 152. st. 1. i 2. ZR, a prije njihovog donošenja nema za posljedicu njihovu ništavost.</a:t>
            </a:r>
          </a:p>
        </p:txBody>
      </p:sp>
    </p:spTree>
    <p:extLst>
      <p:ext uri="{BB962C8B-B14F-4D97-AF65-F5344CB8AC3E}">
        <p14:creationId xmlns:p14="http://schemas.microsoft.com/office/powerpoint/2010/main" xmlns="" val="18096662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gn="ctr"/>
            <a:r>
              <a:rPr lang="hr-HR" altLang="sr-Latn-RS" sz="2400" b="1" dirty="0" smtClean="0"/>
              <a:t>VSRH REVR-561/09</a:t>
            </a:r>
            <a:endParaRPr lang="en-GB" altLang="sr-Latn-RS" sz="2400" b="1" dirty="0" smtClean="0"/>
          </a:p>
        </p:txBody>
      </p:sp>
      <p:sp>
        <p:nvSpPr>
          <p:cNvPr id="3" name="Content Placeholder 2"/>
          <p:cNvSpPr>
            <a:spLocks noGrp="1"/>
          </p:cNvSpPr>
          <p:nvPr>
            <p:ph idx="1"/>
          </p:nvPr>
        </p:nvSpPr>
        <p:spPr/>
        <p:txBody>
          <a:bodyPr>
            <a:normAutofit/>
          </a:bodyPr>
          <a:lstStyle/>
          <a:p>
            <a:pPr algn="just">
              <a:defRPr/>
            </a:pPr>
            <a:r>
              <a:rPr lang="hr-HR" dirty="0"/>
              <a:t>Je li izostanak s rada u trajanju jednog radnog dana razlog  za izvanredni otkaz ugovora o </a:t>
            </a:r>
            <a:r>
              <a:rPr lang="hr-HR" dirty="0" smtClean="0"/>
              <a:t>radu</a:t>
            </a:r>
            <a:r>
              <a:rPr lang="en-GB" dirty="0" smtClean="0"/>
              <a:t> </a:t>
            </a:r>
            <a:r>
              <a:rPr lang="hr-HR" dirty="0" smtClean="0"/>
              <a:t>valja  </a:t>
            </a:r>
            <a:r>
              <a:rPr lang="hr-HR" dirty="0"/>
              <a:t>ocjenjivati od slučaja do slučaja, pri čemu valja imati na umu i posljedice izostanka. U konkretnoj situaciji izostanak tužiteljice s posla 30. listopada  2007. kada je  službeno Zalogajnica «G» bila zatvorena za goste, a samo su se odvijali poslovi čišćenja, sam po sebi ne predstavlja tako osobito tešku povredu iz radnog odnosa koja bi opravdala izvanredni otkaz.</a:t>
            </a:r>
            <a:endParaRPr lang="en-GB" dirty="0"/>
          </a:p>
          <a:p>
            <a:pPr algn="just">
              <a:defRPr/>
            </a:pPr>
            <a:endParaRPr lang="en-GB" dirty="0"/>
          </a:p>
        </p:txBody>
      </p:sp>
      <p:sp>
        <p:nvSpPr>
          <p:cNvPr id="52228"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22561029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lgn="ctr"/>
            <a:r>
              <a:rPr lang="hr-HR" altLang="sr-Latn-RS" sz="2400" b="1" dirty="0" smtClean="0"/>
              <a:t>USTAVNI SUD RH U-III/2923/2005 15.11.2007.</a:t>
            </a:r>
            <a:endParaRPr lang="en-GB" altLang="sr-Latn-RS" sz="2400" b="1" dirty="0" smtClean="0"/>
          </a:p>
        </p:txBody>
      </p:sp>
      <p:sp>
        <p:nvSpPr>
          <p:cNvPr id="3" name="Content Placeholder 2"/>
          <p:cNvSpPr>
            <a:spLocks noGrp="1"/>
          </p:cNvSpPr>
          <p:nvPr>
            <p:ph idx="1"/>
          </p:nvPr>
        </p:nvSpPr>
        <p:spPr/>
        <p:txBody>
          <a:bodyPr>
            <a:normAutofit/>
          </a:bodyPr>
          <a:lstStyle/>
          <a:p>
            <a:pPr algn="just">
              <a:defRPr/>
            </a:pPr>
            <a:r>
              <a:rPr lang="hr-HR" dirty="0"/>
              <a:t>Ustavni sud prihvaća pravno utvrđenje Vrhovnog suda da ponašanje tužitelja predstavlja osobito tešku povredu radne obveze, koja ima za posljedicu gubitak povjerenja tuženika u rad tužitelja. </a:t>
            </a:r>
            <a:endParaRPr lang="en-GB" dirty="0" smtClean="0"/>
          </a:p>
          <a:p>
            <a:pPr algn="just">
              <a:defRPr/>
            </a:pPr>
            <a:r>
              <a:rPr lang="hr-HR" dirty="0" smtClean="0"/>
              <a:t>Obilježja </a:t>
            </a:r>
            <a:r>
              <a:rPr lang="hr-HR" dirty="0"/>
              <a:t>takve </a:t>
            </a:r>
            <a:r>
              <a:rPr lang="hr-HR" dirty="0" smtClean="0"/>
              <a:t>te</a:t>
            </a:r>
            <a:r>
              <a:rPr lang="en-GB" dirty="0" smtClean="0"/>
              <a:t>š</a:t>
            </a:r>
            <a:r>
              <a:rPr lang="hr-HR" dirty="0" smtClean="0"/>
              <a:t>ke </a:t>
            </a:r>
            <a:r>
              <a:rPr lang="hr-HR" dirty="0"/>
              <a:t>povrede čini okolnost što se tužitelj višekratno telefonom koristio za slanje telegrama popraćenih posebnim uslugama (prigodnim poklonom</a:t>
            </a:r>
            <a:r>
              <a:rPr lang="hr-HR" dirty="0" smtClean="0"/>
              <a:t>)</a:t>
            </a:r>
            <a:r>
              <a:rPr lang="en-GB" dirty="0" smtClean="0"/>
              <a:t>,</a:t>
            </a:r>
            <a:r>
              <a:rPr lang="hr-HR" dirty="0" smtClean="0"/>
              <a:t> </a:t>
            </a:r>
            <a:r>
              <a:rPr lang="hr-HR" dirty="0"/>
              <a:t>a ne za običnu i nužnu telefonsku komunikaciju</a:t>
            </a:r>
            <a:r>
              <a:rPr lang="hr-HR" dirty="0" smtClean="0"/>
              <a:t>.</a:t>
            </a:r>
            <a:endParaRPr lang="en-GB" dirty="0"/>
          </a:p>
        </p:txBody>
      </p:sp>
      <p:sp>
        <p:nvSpPr>
          <p:cNvPr id="54276"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38194402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lgn="ctr"/>
            <a:r>
              <a:rPr lang="hr-HR" altLang="sr-Latn-RS" b="1" dirty="0" smtClean="0"/>
              <a:t>VSRH </a:t>
            </a:r>
            <a:r>
              <a:rPr lang="en-GB" altLang="sr-Latn-RS" b="1" dirty="0" smtClean="0"/>
              <a:t>REVR-972/12</a:t>
            </a:r>
          </a:p>
        </p:txBody>
      </p:sp>
      <p:sp>
        <p:nvSpPr>
          <p:cNvPr id="3" name="Content Placeholder 2"/>
          <p:cNvSpPr>
            <a:spLocks noGrp="1"/>
          </p:cNvSpPr>
          <p:nvPr>
            <p:ph idx="1"/>
          </p:nvPr>
        </p:nvSpPr>
        <p:spPr>
          <a:xfrm>
            <a:off x="1485900" y="1773238"/>
            <a:ext cx="6686550" cy="4471987"/>
          </a:xfrm>
        </p:spPr>
        <p:txBody>
          <a:bodyPr>
            <a:normAutofit fontScale="92500" lnSpcReduction="10000"/>
          </a:bodyPr>
          <a:lstStyle/>
          <a:p>
            <a:pPr algn="just">
              <a:defRPr/>
            </a:pPr>
            <a:r>
              <a:rPr lang="hr-HR" dirty="0"/>
              <a:t>Sud je uzeo u obzir i činjenicu da je tuženik poslodavac sa specifičnom organizacijom radnog vremena, a time i obvezama pojedinih zaposlenika. </a:t>
            </a:r>
            <a:endParaRPr lang="en-GB" dirty="0" smtClean="0"/>
          </a:p>
          <a:p>
            <a:pPr algn="just">
              <a:defRPr/>
            </a:pPr>
            <a:r>
              <a:rPr lang="hr-HR" dirty="0" smtClean="0"/>
              <a:t>Nedolazak </a:t>
            </a:r>
            <a:r>
              <a:rPr lang="hr-HR" dirty="0"/>
              <a:t>jednog od djelatnika, kao što je to nedolazak tužiteljice koja je radila na radnom mjestu operatera obrade podataka predstavlja za tuženika poremećaj u procesu rada i isti mora odmah reagirati da bi popunio upražnjeno radno mjesto drugim djelatnikom. </a:t>
            </a:r>
            <a:endParaRPr lang="en-GB" dirty="0" smtClean="0"/>
          </a:p>
          <a:p>
            <a:pPr algn="just">
              <a:defRPr/>
            </a:pPr>
            <a:r>
              <a:rPr lang="hr-HR" dirty="0" smtClean="0"/>
              <a:t>S </a:t>
            </a:r>
            <a:r>
              <a:rPr lang="hr-HR" dirty="0"/>
              <a:t>obzirom na naprijed navedene okolnosti pravilno su sudovi zaključili da samo određivanje pritvora nije razlog za izvanredni otkaz ugovora o radu, već se radi o činjenici izostanka tužiteljice s radnog mjesta u trajanju od 11 dana, koje nije posljedica bolesti, ili odobrenih izostanaka ili korištenja godišnjeg odmora, što je dovelo do velikih poteškoća u odvijanju procesa rada u Sektoru z. l. gdje je tužiteljica i radila.</a:t>
            </a:r>
            <a:endParaRPr lang="en-GB" dirty="0"/>
          </a:p>
          <a:p>
            <a:pPr algn="just">
              <a:defRPr/>
            </a:pPr>
            <a:endParaRPr lang="hr-HR" b="1" dirty="0"/>
          </a:p>
        </p:txBody>
      </p:sp>
      <p:sp>
        <p:nvSpPr>
          <p:cNvPr id="56324"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31450359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algn="ctr"/>
            <a:r>
              <a:rPr lang="hr-HR" altLang="sr-Latn-RS" b="1" dirty="0" smtClean="0"/>
              <a:t>VSRH </a:t>
            </a:r>
            <a:r>
              <a:rPr lang="en-GB" altLang="sr-Latn-RS" b="1" dirty="0" smtClean="0"/>
              <a:t>REVR-264/11</a:t>
            </a:r>
          </a:p>
        </p:txBody>
      </p:sp>
      <p:sp>
        <p:nvSpPr>
          <p:cNvPr id="3" name="Content Placeholder 2"/>
          <p:cNvSpPr>
            <a:spLocks noGrp="1"/>
          </p:cNvSpPr>
          <p:nvPr>
            <p:ph idx="1"/>
          </p:nvPr>
        </p:nvSpPr>
        <p:spPr/>
        <p:txBody>
          <a:bodyPr>
            <a:normAutofit lnSpcReduction="10000"/>
          </a:bodyPr>
          <a:lstStyle/>
          <a:p>
            <a:pPr algn="just">
              <a:defRPr/>
            </a:pPr>
            <a:r>
              <a:rPr lang="en-GB" dirty="0"/>
              <a:t>Na </a:t>
            </a:r>
            <a:r>
              <a:rPr lang="en-GB" dirty="0" err="1"/>
              <a:t>utvrđeno</a:t>
            </a:r>
            <a:r>
              <a:rPr lang="en-GB" dirty="0"/>
              <a:t> </a:t>
            </a:r>
            <a:r>
              <a:rPr lang="en-GB" dirty="0" err="1"/>
              <a:t>činjenično</a:t>
            </a:r>
            <a:r>
              <a:rPr lang="en-GB" dirty="0"/>
              <a:t> </a:t>
            </a:r>
            <a:r>
              <a:rPr lang="en-GB" dirty="0" err="1"/>
              <a:t>stanje</a:t>
            </a:r>
            <a:r>
              <a:rPr lang="en-GB" dirty="0"/>
              <a:t> o </a:t>
            </a:r>
            <a:r>
              <a:rPr lang="en-GB" dirty="0" err="1"/>
              <a:t>ustrajnosti</a:t>
            </a:r>
            <a:r>
              <a:rPr lang="en-GB" dirty="0"/>
              <a:t> </a:t>
            </a:r>
            <a:r>
              <a:rPr lang="en-GB" dirty="0" err="1"/>
              <a:t>tužitelja</a:t>
            </a:r>
            <a:r>
              <a:rPr lang="en-GB" dirty="0"/>
              <a:t> u </a:t>
            </a:r>
            <a:r>
              <a:rPr lang="en-GB" dirty="0" err="1"/>
              <a:t>kršenju</a:t>
            </a:r>
            <a:r>
              <a:rPr lang="en-GB" dirty="0"/>
              <a:t> </a:t>
            </a:r>
            <a:r>
              <a:rPr lang="en-GB" dirty="0" err="1"/>
              <a:t>pravila</a:t>
            </a:r>
            <a:r>
              <a:rPr lang="en-GB" dirty="0"/>
              <a:t> </a:t>
            </a:r>
            <a:r>
              <a:rPr lang="en-GB" dirty="0" err="1"/>
              <a:t>pristojne</a:t>
            </a:r>
            <a:r>
              <a:rPr lang="en-GB" dirty="0"/>
              <a:t> </a:t>
            </a:r>
            <a:r>
              <a:rPr lang="en-GB" dirty="0" err="1"/>
              <a:t>komunikacije</a:t>
            </a:r>
            <a:r>
              <a:rPr lang="en-GB" dirty="0"/>
              <a:t>, pa </a:t>
            </a:r>
            <a:r>
              <a:rPr lang="en-GB" dirty="0" err="1"/>
              <a:t>čak</a:t>
            </a:r>
            <a:r>
              <a:rPr lang="en-GB" dirty="0"/>
              <a:t> </a:t>
            </a:r>
            <a:r>
              <a:rPr lang="en-GB" dirty="0" err="1"/>
              <a:t>i</a:t>
            </a:r>
            <a:r>
              <a:rPr lang="en-GB" dirty="0"/>
              <a:t> </a:t>
            </a:r>
            <a:r>
              <a:rPr lang="en-GB" dirty="0" err="1"/>
              <a:t>nakon</a:t>
            </a:r>
            <a:r>
              <a:rPr lang="en-GB" dirty="0"/>
              <a:t> </a:t>
            </a:r>
            <a:r>
              <a:rPr lang="en-GB" dirty="0" err="1"/>
              <a:t>upozorenja</a:t>
            </a:r>
            <a:r>
              <a:rPr lang="en-GB" dirty="0"/>
              <a:t> od </a:t>
            </a:r>
            <a:r>
              <a:rPr lang="en-GB" dirty="0" smtClean="0"/>
              <a:t>27.11.2004</a:t>
            </a:r>
            <a:r>
              <a:rPr lang="en-GB" dirty="0"/>
              <a:t>. </a:t>
            </a:r>
            <a:r>
              <a:rPr lang="en-GB" dirty="0" err="1"/>
              <a:t>upućenog</a:t>
            </a:r>
            <a:r>
              <a:rPr lang="en-GB" dirty="0"/>
              <a:t> </a:t>
            </a:r>
            <a:r>
              <a:rPr lang="en-GB" dirty="0" err="1"/>
              <a:t>tužitelju</a:t>
            </a:r>
            <a:r>
              <a:rPr lang="en-GB" dirty="0"/>
              <a:t> </a:t>
            </a:r>
            <a:r>
              <a:rPr lang="en-GB" dirty="0" err="1"/>
              <a:t>po</a:t>
            </a:r>
            <a:r>
              <a:rPr lang="en-GB" dirty="0"/>
              <a:t> </a:t>
            </a:r>
            <a:r>
              <a:rPr lang="en-GB" dirty="0" err="1"/>
              <a:t>neposredno</a:t>
            </a:r>
            <a:r>
              <a:rPr lang="en-GB" dirty="0"/>
              <a:t> </a:t>
            </a:r>
            <a:r>
              <a:rPr lang="en-GB" dirty="0" err="1"/>
              <a:t>nadređenom</a:t>
            </a:r>
            <a:r>
              <a:rPr lang="en-GB" dirty="0"/>
              <a:t>, </a:t>
            </a:r>
            <a:r>
              <a:rPr lang="en-GB" dirty="0" err="1"/>
              <a:t>te</a:t>
            </a:r>
            <a:r>
              <a:rPr lang="en-GB" dirty="0"/>
              <a:t> o </a:t>
            </a:r>
            <a:r>
              <a:rPr lang="en-GB" dirty="0" err="1"/>
              <a:t>slanju</a:t>
            </a:r>
            <a:r>
              <a:rPr lang="en-GB" dirty="0"/>
              <a:t> </a:t>
            </a:r>
            <a:r>
              <a:rPr lang="en-GB" dirty="0" err="1"/>
              <a:t>elektronskog</a:t>
            </a:r>
            <a:r>
              <a:rPr lang="en-GB" dirty="0"/>
              <a:t> </a:t>
            </a:r>
            <a:r>
              <a:rPr lang="en-GB" dirty="0" err="1"/>
              <a:t>dopisa</a:t>
            </a:r>
            <a:r>
              <a:rPr lang="en-GB" dirty="0"/>
              <a:t> s </a:t>
            </a:r>
            <a:r>
              <a:rPr lang="en-GB" dirty="0" err="1"/>
              <a:t>uvredama</a:t>
            </a:r>
            <a:r>
              <a:rPr lang="en-GB" dirty="0"/>
              <a:t> </a:t>
            </a:r>
            <a:r>
              <a:rPr lang="en-GB" dirty="0" err="1"/>
              <a:t>upućenim</a:t>
            </a:r>
            <a:r>
              <a:rPr lang="en-GB" dirty="0"/>
              <a:t> </a:t>
            </a:r>
            <a:r>
              <a:rPr lang="en-GB" dirty="0" err="1"/>
              <a:t>nadređenim</a:t>
            </a:r>
            <a:r>
              <a:rPr lang="en-GB" dirty="0"/>
              <a:t> </a:t>
            </a:r>
            <a:r>
              <a:rPr lang="en-GB" dirty="0" err="1"/>
              <a:t>osobama</a:t>
            </a:r>
            <a:r>
              <a:rPr lang="en-GB" dirty="0"/>
              <a:t> </a:t>
            </a:r>
            <a:r>
              <a:rPr lang="en-GB" dirty="0" err="1"/>
              <a:t>na</a:t>
            </a:r>
            <a:r>
              <a:rPr lang="en-GB" dirty="0"/>
              <a:t> </a:t>
            </a:r>
            <a:r>
              <a:rPr lang="en-GB" dirty="0" err="1"/>
              <a:t>više</a:t>
            </a:r>
            <a:r>
              <a:rPr lang="en-GB" dirty="0"/>
              <a:t> </a:t>
            </a:r>
            <a:r>
              <a:rPr lang="en-GB" dirty="0" err="1"/>
              <a:t>adresa</a:t>
            </a:r>
            <a:r>
              <a:rPr lang="en-GB" dirty="0"/>
              <a:t> </a:t>
            </a:r>
            <a:r>
              <a:rPr lang="en-GB" dirty="0" err="1"/>
              <a:t>zaposlenika</a:t>
            </a:r>
            <a:r>
              <a:rPr lang="en-GB" dirty="0"/>
              <a:t> </a:t>
            </a:r>
            <a:r>
              <a:rPr lang="en-GB" dirty="0" err="1"/>
              <a:t>tuženika</a:t>
            </a:r>
            <a:r>
              <a:rPr lang="en-GB" dirty="0"/>
              <a:t>, </a:t>
            </a:r>
            <a:r>
              <a:rPr lang="en-GB" dirty="0" err="1"/>
              <a:t>pravilno</a:t>
            </a:r>
            <a:r>
              <a:rPr lang="en-GB" dirty="0"/>
              <a:t> </a:t>
            </a:r>
            <a:r>
              <a:rPr lang="en-GB" dirty="0" err="1"/>
              <a:t>su</a:t>
            </a:r>
            <a:r>
              <a:rPr lang="en-GB" dirty="0"/>
              <a:t> </a:t>
            </a:r>
            <a:r>
              <a:rPr lang="en-GB" dirty="0" err="1"/>
              <a:t>nižestupanjski</a:t>
            </a:r>
            <a:r>
              <a:rPr lang="en-GB" dirty="0"/>
              <a:t> </a:t>
            </a:r>
            <a:r>
              <a:rPr lang="en-GB" dirty="0" err="1"/>
              <a:t>sudovi</a:t>
            </a:r>
            <a:r>
              <a:rPr lang="en-GB" dirty="0"/>
              <a:t> </a:t>
            </a:r>
            <a:r>
              <a:rPr lang="en-GB" dirty="0" err="1"/>
              <a:t>primijenili</a:t>
            </a:r>
            <a:r>
              <a:rPr lang="en-GB" dirty="0"/>
              <a:t> </a:t>
            </a:r>
            <a:r>
              <a:rPr lang="en-GB" dirty="0" err="1"/>
              <a:t>materijalno</a:t>
            </a:r>
            <a:r>
              <a:rPr lang="en-GB" dirty="0"/>
              <a:t> </a:t>
            </a:r>
            <a:r>
              <a:rPr lang="en-GB" dirty="0" err="1"/>
              <a:t>pravo</a:t>
            </a:r>
            <a:r>
              <a:rPr lang="en-GB" dirty="0"/>
              <a:t> </a:t>
            </a:r>
            <a:r>
              <a:rPr lang="en-GB" dirty="0" err="1"/>
              <a:t>iz</a:t>
            </a:r>
            <a:r>
              <a:rPr lang="en-GB" dirty="0"/>
              <a:t> </a:t>
            </a:r>
            <a:r>
              <a:rPr lang="en-GB" dirty="0" err="1"/>
              <a:t>čl</a:t>
            </a:r>
            <a:r>
              <a:rPr lang="en-GB" dirty="0"/>
              <a:t>. 107. </a:t>
            </a:r>
            <a:r>
              <a:rPr lang="en-GB" dirty="0" err="1"/>
              <a:t>st.</a:t>
            </a:r>
            <a:r>
              <a:rPr lang="en-GB" dirty="0"/>
              <a:t> 1. ZR, </a:t>
            </a:r>
            <a:r>
              <a:rPr lang="en-GB" dirty="0" err="1"/>
              <a:t>kada</a:t>
            </a:r>
            <a:r>
              <a:rPr lang="en-GB" dirty="0"/>
              <a:t> </a:t>
            </a:r>
            <a:r>
              <a:rPr lang="en-GB" dirty="0" err="1"/>
              <a:t>su</a:t>
            </a:r>
            <a:r>
              <a:rPr lang="en-GB" dirty="0"/>
              <a:t> </a:t>
            </a:r>
            <a:r>
              <a:rPr lang="en-GB" dirty="0" err="1"/>
              <a:t>zaključili</a:t>
            </a:r>
            <a:r>
              <a:rPr lang="en-GB" dirty="0"/>
              <a:t> da je </a:t>
            </a:r>
            <a:r>
              <a:rPr lang="en-GB" dirty="0" err="1"/>
              <a:t>tužitelj</a:t>
            </a:r>
            <a:r>
              <a:rPr lang="en-GB" dirty="0"/>
              <a:t> </a:t>
            </a:r>
            <a:r>
              <a:rPr lang="en-GB" dirty="0" err="1"/>
              <a:t>svojim</a:t>
            </a:r>
            <a:r>
              <a:rPr lang="en-GB" dirty="0"/>
              <a:t> </a:t>
            </a:r>
            <a:r>
              <a:rPr lang="en-GB" dirty="0" err="1"/>
              <a:t>postupanjem</a:t>
            </a:r>
            <a:r>
              <a:rPr lang="en-GB" dirty="0"/>
              <a:t> </a:t>
            </a:r>
            <a:r>
              <a:rPr lang="en-GB" dirty="0" err="1"/>
              <a:t>teško</a:t>
            </a:r>
            <a:r>
              <a:rPr lang="en-GB" dirty="0"/>
              <a:t> </a:t>
            </a:r>
            <a:r>
              <a:rPr lang="en-GB" dirty="0" err="1"/>
              <a:t>narušio</a:t>
            </a:r>
            <a:r>
              <a:rPr lang="en-GB" dirty="0"/>
              <a:t> </a:t>
            </a:r>
            <a:r>
              <a:rPr lang="en-GB" dirty="0" err="1"/>
              <a:t>komunikaciju</a:t>
            </a:r>
            <a:r>
              <a:rPr lang="en-GB" dirty="0"/>
              <a:t> </a:t>
            </a:r>
            <a:r>
              <a:rPr lang="en-GB" dirty="0" err="1"/>
              <a:t>između</a:t>
            </a:r>
            <a:r>
              <a:rPr lang="en-GB" dirty="0"/>
              <a:t> </a:t>
            </a:r>
            <a:r>
              <a:rPr lang="en-GB" dirty="0" err="1"/>
              <a:t>tužitelja</a:t>
            </a:r>
            <a:r>
              <a:rPr lang="en-GB" dirty="0"/>
              <a:t> </a:t>
            </a:r>
            <a:r>
              <a:rPr lang="en-GB" dirty="0" err="1"/>
              <a:t>i</a:t>
            </a:r>
            <a:r>
              <a:rPr lang="en-GB" dirty="0"/>
              <a:t> </a:t>
            </a:r>
            <a:r>
              <a:rPr lang="en-GB" dirty="0" err="1"/>
              <a:t>njemu</a:t>
            </a:r>
            <a:r>
              <a:rPr lang="en-GB" dirty="0"/>
              <a:t> </a:t>
            </a:r>
            <a:r>
              <a:rPr lang="en-GB" dirty="0" err="1"/>
              <a:t>nadređenih</a:t>
            </a:r>
            <a:r>
              <a:rPr lang="en-GB" dirty="0"/>
              <a:t> </a:t>
            </a:r>
            <a:r>
              <a:rPr lang="en-GB" dirty="0" err="1"/>
              <a:t>osoba</a:t>
            </a:r>
            <a:r>
              <a:rPr lang="en-GB" dirty="0"/>
              <a:t> </a:t>
            </a:r>
            <a:r>
              <a:rPr lang="en-GB" dirty="0" err="1"/>
              <a:t>nužnu</a:t>
            </a:r>
            <a:r>
              <a:rPr lang="en-GB" dirty="0"/>
              <a:t> </a:t>
            </a:r>
            <a:r>
              <a:rPr lang="en-GB" dirty="0" err="1"/>
              <a:t>za</a:t>
            </a:r>
            <a:r>
              <a:rPr lang="en-GB" dirty="0"/>
              <a:t> </a:t>
            </a:r>
            <a:r>
              <a:rPr lang="en-GB" dirty="0" err="1"/>
              <a:t>redovno</a:t>
            </a:r>
            <a:r>
              <a:rPr lang="en-GB" dirty="0"/>
              <a:t> </a:t>
            </a:r>
            <a:r>
              <a:rPr lang="en-GB" dirty="0" err="1"/>
              <a:t>funkcioniranje</a:t>
            </a:r>
            <a:r>
              <a:rPr lang="en-GB" dirty="0"/>
              <a:t> </a:t>
            </a:r>
            <a:r>
              <a:rPr lang="en-GB" dirty="0" err="1"/>
              <a:t>tuženika</a:t>
            </a:r>
            <a:r>
              <a:rPr lang="en-GB" dirty="0"/>
              <a:t>, </a:t>
            </a:r>
            <a:r>
              <a:rPr lang="en-GB" dirty="0" err="1"/>
              <a:t>zbog</a:t>
            </a:r>
            <a:r>
              <a:rPr lang="en-GB" dirty="0"/>
              <a:t> </a:t>
            </a:r>
            <a:r>
              <a:rPr lang="en-GB" dirty="0" err="1"/>
              <a:t>čega</a:t>
            </a:r>
            <a:r>
              <a:rPr lang="en-GB" dirty="0"/>
              <a:t>, </a:t>
            </a:r>
            <a:r>
              <a:rPr lang="en-GB" dirty="0" err="1"/>
              <a:t>uz</a:t>
            </a:r>
            <a:r>
              <a:rPr lang="en-GB" dirty="0"/>
              <a:t> </a:t>
            </a:r>
            <a:r>
              <a:rPr lang="en-GB" dirty="0" err="1"/>
              <a:t>uvažavanje</a:t>
            </a:r>
            <a:r>
              <a:rPr lang="en-GB" dirty="0"/>
              <a:t> </a:t>
            </a:r>
            <a:r>
              <a:rPr lang="en-GB" dirty="0" err="1"/>
              <a:t>svih</a:t>
            </a:r>
            <a:r>
              <a:rPr lang="en-GB" dirty="0"/>
              <a:t> </a:t>
            </a:r>
            <a:r>
              <a:rPr lang="en-GB" dirty="0" err="1"/>
              <a:t>okolnosti</a:t>
            </a:r>
            <a:r>
              <a:rPr lang="en-GB" dirty="0"/>
              <a:t> </a:t>
            </a:r>
            <a:r>
              <a:rPr lang="en-GB" dirty="0" err="1"/>
              <a:t>i</a:t>
            </a:r>
            <a:r>
              <a:rPr lang="en-GB" dirty="0"/>
              <a:t> </a:t>
            </a:r>
            <a:r>
              <a:rPr lang="en-GB" dirty="0" err="1"/>
              <a:t>interesa</a:t>
            </a:r>
            <a:r>
              <a:rPr lang="en-GB" dirty="0"/>
              <a:t> </a:t>
            </a:r>
            <a:r>
              <a:rPr lang="en-GB" dirty="0" err="1"/>
              <a:t>obiju</a:t>
            </a:r>
            <a:r>
              <a:rPr lang="en-GB" dirty="0"/>
              <a:t> </a:t>
            </a:r>
            <a:r>
              <a:rPr lang="en-GB" dirty="0" err="1"/>
              <a:t>ugovornih</a:t>
            </a:r>
            <a:r>
              <a:rPr lang="en-GB" dirty="0"/>
              <a:t> </a:t>
            </a:r>
            <a:r>
              <a:rPr lang="en-GB" dirty="0" err="1"/>
              <a:t>stranaka</a:t>
            </a:r>
            <a:r>
              <a:rPr lang="en-GB" dirty="0"/>
              <a:t>, </a:t>
            </a:r>
            <a:r>
              <a:rPr lang="en-GB" dirty="0" err="1"/>
              <a:t>nastavak</a:t>
            </a:r>
            <a:r>
              <a:rPr lang="en-GB" dirty="0"/>
              <a:t> </a:t>
            </a:r>
            <a:r>
              <a:rPr lang="en-GB" dirty="0" err="1"/>
              <a:t>radnog</a:t>
            </a:r>
            <a:r>
              <a:rPr lang="en-GB" dirty="0"/>
              <a:t> </a:t>
            </a:r>
            <a:r>
              <a:rPr lang="en-GB" dirty="0" err="1"/>
              <a:t>odnosa</a:t>
            </a:r>
            <a:r>
              <a:rPr lang="en-GB" dirty="0"/>
              <a:t> </a:t>
            </a:r>
            <a:r>
              <a:rPr lang="en-GB" dirty="0" err="1"/>
              <a:t>nije</a:t>
            </a:r>
            <a:r>
              <a:rPr lang="en-GB" dirty="0"/>
              <a:t> </a:t>
            </a:r>
            <a:r>
              <a:rPr lang="en-GB" dirty="0" err="1"/>
              <a:t>moguć</a:t>
            </a:r>
            <a:r>
              <a:rPr lang="en-GB" dirty="0"/>
              <a:t>, </a:t>
            </a:r>
            <a:r>
              <a:rPr lang="en-GB" dirty="0" err="1"/>
              <a:t>i</a:t>
            </a:r>
            <a:r>
              <a:rPr lang="en-GB" dirty="0"/>
              <a:t> </a:t>
            </a:r>
            <a:r>
              <a:rPr lang="en-GB" dirty="0" err="1"/>
              <a:t>slijedom</a:t>
            </a:r>
            <a:r>
              <a:rPr lang="en-GB" dirty="0"/>
              <a:t> toga </a:t>
            </a:r>
            <a:r>
              <a:rPr lang="en-GB" dirty="0" err="1"/>
              <a:t>otkaz</a:t>
            </a:r>
            <a:r>
              <a:rPr lang="en-GB" dirty="0"/>
              <a:t> </a:t>
            </a:r>
            <a:r>
              <a:rPr lang="en-GB" dirty="0" err="1"/>
              <a:t>ocijenili</a:t>
            </a:r>
            <a:r>
              <a:rPr lang="en-GB" dirty="0"/>
              <a:t> </a:t>
            </a:r>
            <a:r>
              <a:rPr lang="en-GB" dirty="0" err="1" smtClean="0"/>
              <a:t>dopuštenim</a:t>
            </a:r>
            <a:endParaRPr lang="en-GB" dirty="0" smtClean="0"/>
          </a:p>
          <a:p>
            <a:pPr algn="just">
              <a:defRPr/>
            </a:pPr>
            <a:endParaRPr lang="en-GB" dirty="0"/>
          </a:p>
        </p:txBody>
      </p:sp>
      <p:sp>
        <p:nvSpPr>
          <p:cNvPr id="58372"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36537728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gn="ctr"/>
            <a:r>
              <a:rPr lang="hr-HR" altLang="sr-Latn-RS" b="1" dirty="0" smtClean="0"/>
              <a:t>VSRH </a:t>
            </a:r>
            <a:r>
              <a:rPr lang="en-GB" altLang="sr-Latn-RS" b="1" dirty="0" smtClean="0"/>
              <a:t>REVR-40/11</a:t>
            </a:r>
          </a:p>
        </p:txBody>
      </p:sp>
      <p:sp>
        <p:nvSpPr>
          <p:cNvPr id="60419" name="Content Placeholder 2"/>
          <p:cNvSpPr>
            <a:spLocks noGrp="1"/>
          </p:cNvSpPr>
          <p:nvPr>
            <p:ph idx="1"/>
          </p:nvPr>
        </p:nvSpPr>
        <p:spPr/>
        <p:txBody>
          <a:bodyPr/>
          <a:lstStyle/>
          <a:p>
            <a:pPr algn="just"/>
            <a:r>
              <a:rPr lang="en-GB" altLang="sr-Latn-RS" smtClean="0"/>
              <a:t>Kašnjenje radnika unatoč upozorenjima poslodavca da može doći do otkaza znak je upornosti radnika u nepoštivanju obveze iz radnog odnosa da na posao dođe u predviđeno radno vrijeme što čini osobito tešku povredu zbog koje je opravdano otkazati ugovor o radu izvanrednim otkazom</a:t>
            </a:r>
          </a:p>
        </p:txBody>
      </p:sp>
      <p:sp>
        <p:nvSpPr>
          <p:cNvPr id="60420" name="Footer Placeholder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9060156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slov 1"/>
          <p:cNvSpPr>
            <a:spLocks noGrp="1"/>
          </p:cNvSpPr>
          <p:nvPr>
            <p:ph type="title"/>
          </p:nvPr>
        </p:nvSpPr>
        <p:spPr/>
        <p:txBody>
          <a:bodyPr/>
          <a:lstStyle/>
          <a:p>
            <a:pPr algn="ctr"/>
            <a:r>
              <a:rPr lang="hr-HR" altLang="sr-Latn-RS" b="1" dirty="0" smtClean="0"/>
              <a:t>VSRH </a:t>
            </a:r>
            <a:r>
              <a:rPr lang="en-GB" altLang="sr-Latn-RS" b="1" dirty="0" smtClean="0"/>
              <a:t>REVR-</a:t>
            </a:r>
            <a:r>
              <a:rPr lang="hr-HR" altLang="sr-Latn-RS" b="1" dirty="0" smtClean="0"/>
              <a:t>1029/15</a:t>
            </a:r>
          </a:p>
        </p:txBody>
      </p:sp>
      <p:sp>
        <p:nvSpPr>
          <p:cNvPr id="3" name="Rezervirano mjesto sadržaja 2"/>
          <p:cNvSpPr>
            <a:spLocks noGrp="1"/>
          </p:cNvSpPr>
          <p:nvPr>
            <p:ph idx="1"/>
          </p:nvPr>
        </p:nvSpPr>
        <p:spPr/>
        <p:txBody>
          <a:bodyPr>
            <a:normAutofit fontScale="92500" lnSpcReduction="10000"/>
          </a:bodyPr>
          <a:lstStyle/>
          <a:p>
            <a:pPr algn="just">
              <a:defRPr/>
            </a:pPr>
            <a:r>
              <a:rPr lang="hr-HR" dirty="0" smtClean="0"/>
              <a:t>Tuženik </a:t>
            </a:r>
            <a:r>
              <a:rPr lang="hr-HR" dirty="0"/>
              <a:t>je </a:t>
            </a:r>
            <a:r>
              <a:rPr lang="hr-HR" dirty="0" smtClean="0"/>
              <a:t>dokazao </a:t>
            </a:r>
            <a:r>
              <a:rPr lang="hr-HR" dirty="0"/>
              <a:t>da je tužitelj počinio drugu povredu radne obveze koja mu je stavljena na teret, time </a:t>
            </a:r>
            <a:r>
              <a:rPr lang="hr-HR" dirty="0" smtClean="0"/>
              <a:t>što </a:t>
            </a:r>
            <a:r>
              <a:rPr lang="hr-HR" dirty="0"/>
              <a:t>je na poslu, za radnog vremena, više dana zaredom, igrao računalne igre "</a:t>
            </a:r>
            <a:r>
              <a:rPr lang="hr-HR" dirty="0" err="1"/>
              <a:t>Lotr</a:t>
            </a:r>
            <a:r>
              <a:rPr lang="hr-HR" dirty="0"/>
              <a:t> BFME 2</a:t>
            </a:r>
            <a:r>
              <a:rPr lang="hr-HR" dirty="0" smtClean="0"/>
              <a:t>", .. </a:t>
            </a:r>
            <a:r>
              <a:rPr lang="hr-HR" dirty="0"/>
              <a:t>Word III" i "</a:t>
            </a:r>
            <a:r>
              <a:rPr lang="hr-HR" dirty="0" smtClean="0"/>
              <a:t>Starcraft</a:t>
            </a:r>
            <a:r>
              <a:rPr lang="hr-HR" dirty="0"/>
              <a:t>" , koje su bile aktivirane u memoriji računalnog sustava i to u </a:t>
            </a:r>
            <a:r>
              <a:rPr lang="hr-HR" dirty="0" smtClean="0"/>
              <a:t> kontroliranom </a:t>
            </a:r>
            <a:r>
              <a:rPr lang="hr-HR" dirty="0"/>
              <a:t>vremenu ukupno 46 sati i 22 minute, ponekad i po dva sata na dan. Iz ovoga </a:t>
            </a:r>
            <a:r>
              <a:rPr lang="hr-HR" dirty="0" smtClean="0"/>
              <a:t>utvrđenja </a:t>
            </a:r>
            <a:r>
              <a:rPr lang="hr-HR" dirty="0"/>
              <a:t>slijedi razuman zaključak da u vrijeme aktiviranja računalnih igara tužitelj po </a:t>
            </a:r>
            <a:r>
              <a:rPr lang="hr-HR" dirty="0" smtClean="0"/>
              <a:t>prirodi </a:t>
            </a:r>
            <a:r>
              <a:rPr lang="hr-HR" dirty="0"/>
              <a:t>stvari nije izvršavao radne zadatke. </a:t>
            </a:r>
          </a:p>
          <a:p>
            <a:pPr algn="just">
              <a:defRPr/>
            </a:pPr>
            <a:r>
              <a:rPr lang="hr-HR" dirty="0"/>
              <a:t>Suprotno shvaćanju tužitelja, već i samo aktiviranje igara na radnom mjestu u opsegu </a:t>
            </a:r>
            <a:r>
              <a:rPr lang="hr-HR" dirty="0" smtClean="0"/>
              <a:t>koji </a:t>
            </a:r>
            <a:r>
              <a:rPr lang="hr-HR" dirty="0"/>
              <a:t>je utvrđen u ovom slučaju, predstavlja osobito tešku povredu radne obveze zbog koje je </a:t>
            </a:r>
            <a:r>
              <a:rPr lang="hr-HR" dirty="0" smtClean="0"/>
              <a:t>poslodavac </a:t>
            </a:r>
            <a:r>
              <a:rPr lang="hr-HR" dirty="0"/>
              <a:t>izgubio povjerenje u tužitelja i zbog koje, uz uvažavanje svih okolnosti i interesa </a:t>
            </a:r>
            <a:r>
              <a:rPr lang="hr-HR" dirty="0" smtClean="0"/>
              <a:t>obiju </a:t>
            </a:r>
            <a:r>
              <a:rPr lang="hr-HR" dirty="0"/>
              <a:t>ugovornih stranaka, nastavak radnog odnosa nije moguć. </a:t>
            </a:r>
          </a:p>
          <a:p>
            <a:pPr algn="just">
              <a:defRPr/>
            </a:pPr>
            <a:endParaRPr lang="hr-HR" dirty="0"/>
          </a:p>
        </p:txBody>
      </p:sp>
      <p:sp>
        <p:nvSpPr>
          <p:cNvPr id="61444" name="Rezervirano mjesto podnožja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21612167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Naslov 1"/>
          <p:cNvSpPr>
            <a:spLocks noGrp="1"/>
          </p:cNvSpPr>
          <p:nvPr>
            <p:ph type="title"/>
          </p:nvPr>
        </p:nvSpPr>
        <p:spPr/>
        <p:txBody>
          <a:bodyPr/>
          <a:lstStyle/>
          <a:p>
            <a:pPr algn="ctr"/>
            <a:r>
              <a:rPr lang="hr-HR" altLang="sr-Latn-RS" b="1" dirty="0" smtClean="0"/>
              <a:t>VSRH R</a:t>
            </a:r>
            <a:r>
              <a:rPr lang="en-GB" altLang="sr-Latn-RS" b="1" dirty="0" smtClean="0"/>
              <a:t>EVR</a:t>
            </a:r>
            <a:r>
              <a:rPr lang="hr-HR" altLang="sr-Latn-RS" b="1" dirty="0" smtClean="0"/>
              <a:t>-1923/14</a:t>
            </a:r>
          </a:p>
        </p:txBody>
      </p:sp>
      <p:sp>
        <p:nvSpPr>
          <p:cNvPr id="3" name="Rezervirano mjesto sadržaja 2"/>
          <p:cNvSpPr>
            <a:spLocks noGrp="1"/>
          </p:cNvSpPr>
          <p:nvPr>
            <p:ph idx="1"/>
          </p:nvPr>
        </p:nvSpPr>
        <p:spPr/>
        <p:txBody>
          <a:bodyPr>
            <a:normAutofit fontScale="85000" lnSpcReduction="10000"/>
          </a:bodyPr>
          <a:lstStyle/>
          <a:p>
            <a:pPr algn="just">
              <a:defRPr/>
            </a:pPr>
            <a:r>
              <a:rPr lang="hr-HR" dirty="0"/>
              <a:t>Činjenica da tužitelj, </a:t>
            </a:r>
            <a:r>
              <a:rPr lang="hr-HR" b="1" u="sng" dirty="0"/>
              <a:t>u skladu sa sklopljenim ugovorom o radu i ugovorenom </a:t>
            </a:r>
            <a:r>
              <a:rPr lang="hr-HR" b="1" u="sng" dirty="0" smtClean="0"/>
              <a:t> obvezom</a:t>
            </a:r>
            <a:r>
              <a:rPr lang="hr-HR" b="1" u="sng" dirty="0"/>
              <a:t>, nije u roku od 12 mjeseci položio opći dio stručnog ispita za stručnjaka zaštite na </a:t>
            </a:r>
            <a:br>
              <a:rPr lang="hr-HR" b="1" u="sng" dirty="0"/>
            </a:br>
            <a:r>
              <a:rPr lang="hr-HR" b="1" u="sng" dirty="0"/>
              <a:t>radu</a:t>
            </a:r>
            <a:r>
              <a:rPr lang="hr-HR" dirty="0"/>
              <a:t> i po shvaćanju ovoga suda predstavlja osobito važnu činjenicu koja </a:t>
            </a:r>
            <a:r>
              <a:rPr lang="hr-HR" b="1" u="sng" dirty="0"/>
              <a:t>opravdava </a:t>
            </a:r>
            <a:br>
              <a:rPr lang="hr-HR" b="1" u="sng" dirty="0"/>
            </a:br>
            <a:r>
              <a:rPr lang="hr-HR" b="1" u="sng" dirty="0"/>
              <a:t>izvanredni otkaz ugovora o radu,</a:t>
            </a:r>
            <a:r>
              <a:rPr lang="hr-HR" dirty="0"/>
              <a:t> pogotovo što je takvu obvezu potpisom ugovora o radu i </a:t>
            </a:r>
            <a:br>
              <a:rPr lang="hr-HR" dirty="0"/>
            </a:br>
            <a:r>
              <a:rPr lang="hr-HR" dirty="0"/>
              <a:t>sam tužitelj prihvatio. </a:t>
            </a:r>
            <a:endParaRPr lang="hr-HR" dirty="0" smtClean="0"/>
          </a:p>
          <a:p>
            <a:pPr algn="just">
              <a:defRPr/>
            </a:pPr>
            <a:r>
              <a:rPr lang="hr-HR" dirty="0" smtClean="0"/>
              <a:t>Slijedom </a:t>
            </a:r>
            <a:r>
              <a:rPr lang="hr-HR" dirty="0"/>
              <a:t>navedenog, s obzirom da je obveza tužitelja bila da položi ispit u roku, te kako je </a:t>
            </a:r>
            <a:r>
              <a:rPr lang="hr-HR" b="1" u="sng" dirty="0"/>
              <a:t>mogao znati</a:t>
            </a:r>
            <a:r>
              <a:rPr lang="hr-HR" dirty="0"/>
              <a:t> da u slučaju ako to ne učini tuženik mu </a:t>
            </a:r>
            <a:r>
              <a:rPr lang="hr-HR" u="sng" dirty="0"/>
              <a:t>radi toga može otkazati ugovor o radu</a:t>
            </a:r>
            <a:r>
              <a:rPr lang="hr-HR" dirty="0"/>
              <a:t>, ovaj sud zaključuje da je tužitelj bio taj koji je morao voditi računa da položi ispit u roku koji je ugovoren odredbama ugovora o radu. </a:t>
            </a:r>
            <a:endParaRPr lang="hr-HR" dirty="0" smtClean="0"/>
          </a:p>
          <a:p>
            <a:pPr algn="just">
              <a:defRPr/>
            </a:pPr>
            <a:r>
              <a:rPr lang="hr-HR" dirty="0"/>
              <a:t>Stoga je neosnovan revizijski prigovor tužitelja da</a:t>
            </a:r>
            <a:r>
              <a:rPr lang="hr-HR" b="1" u="sng" dirty="0"/>
              <a:t> polaganje ispita 18 dana nakon </a:t>
            </a:r>
            <a:r>
              <a:rPr lang="hr-HR" b="1" u="sng" dirty="0" smtClean="0"/>
              <a:t>ugovorenog </a:t>
            </a:r>
            <a:r>
              <a:rPr lang="hr-HR" b="1" u="sng" dirty="0"/>
              <a:t>roka ne predstavlja osobito teško kršenje obveze iz radnog odnosa</a:t>
            </a:r>
            <a:r>
              <a:rPr lang="hr-HR" dirty="0"/>
              <a:t>.</a:t>
            </a:r>
          </a:p>
          <a:p>
            <a:pPr algn="just">
              <a:defRPr/>
            </a:pPr>
            <a:endParaRPr lang="hr-HR" dirty="0"/>
          </a:p>
          <a:p>
            <a:pPr algn="just">
              <a:defRPr/>
            </a:pPr>
            <a:endParaRPr lang="hr-HR" dirty="0"/>
          </a:p>
        </p:txBody>
      </p:sp>
      <p:sp>
        <p:nvSpPr>
          <p:cNvPr id="62468" name="Rezervirano mjesto podnožja 3"/>
          <p:cNvSpPr>
            <a:spLocks noGrp="1"/>
          </p:cNvSpPr>
          <p:nvPr>
            <p:ph type="ftr" sz="quarter" idx="11"/>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sr-Latn-RS" altLang="sr-Latn-RS" smtClean="0"/>
          </a:p>
        </p:txBody>
      </p:sp>
    </p:spTree>
    <p:extLst>
      <p:ext uri="{BB962C8B-B14F-4D97-AF65-F5344CB8AC3E}">
        <p14:creationId xmlns:p14="http://schemas.microsoft.com/office/powerpoint/2010/main" xmlns="" val="184159458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dirty="0" smtClean="0"/>
              <a:t>UZNEMIRAVANJE/DISKRIMINACIJA</a:t>
            </a:r>
            <a:endParaRPr lang="hr-HR" dirty="0"/>
          </a:p>
        </p:txBody>
      </p:sp>
      <p:sp>
        <p:nvSpPr>
          <p:cNvPr id="3" name="Content Placeholder 2"/>
          <p:cNvSpPr>
            <a:spLocks noGrp="1"/>
          </p:cNvSpPr>
          <p:nvPr>
            <p:ph idx="1"/>
          </p:nvPr>
        </p:nvSpPr>
        <p:spPr>
          <a:xfrm>
            <a:off x="632015" y="1628800"/>
            <a:ext cx="6347714" cy="4412563"/>
          </a:xfrm>
        </p:spPr>
        <p:txBody>
          <a:bodyPr/>
          <a:lstStyle/>
          <a:p>
            <a:pPr algn="just"/>
            <a:r>
              <a:rPr lang="hr-HR" b="1" dirty="0" smtClean="0"/>
              <a:t>Odluka </a:t>
            </a:r>
            <a:r>
              <a:rPr lang="hr-HR" b="1" dirty="0"/>
              <a:t>Ustavnog suda RH U-III-6791/2014 od </a:t>
            </a:r>
            <a:r>
              <a:rPr lang="hr-HR" b="1" dirty="0" smtClean="0"/>
              <a:t>30.5. </a:t>
            </a:r>
            <a:r>
              <a:rPr lang="hr-HR" b="1" dirty="0"/>
              <a:t>2018. </a:t>
            </a:r>
            <a:endParaRPr lang="hr-HR" b="1" dirty="0" smtClean="0"/>
          </a:p>
          <a:p>
            <a:pPr algn="just"/>
            <a:r>
              <a:rPr lang="en-AU" dirty="0"/>
              <a:t>U </a:t>
            </a:r>
            <a:r>
              <a:rPr lang="en-AU" dirty="0" err="1"/>
              <a:t>okolnostima</a:t>
            </a:r>
            <a:r>
              <a:rPr lang="en-AU" dirty="0"/>
              <a:t> </a:t>
            </a:r>
            <a:r>
              <a:rPr lang="en-AU" dirty="0" err="1"/>
              <a:t>kada</a:t>
            </a:r>
            <a:r>
              <a:rPr lang="en-AU" dirty="0"/>
              <a:t> je </a:t>
            </a:r>
            <a:r>
              <a:rPr lang="en-AU" dirty="0" err="1"/>
              <a:t>drugostupanjski</a:t>
            </a:r>
            <a:r>
              <a:rPr lang="en-AU" dirty="0"/>
              <a:t> </a:t>
            </a:r>
            <a:r>
              <a:rPr lang="en-AU" dirty="0" err="1"/>
              <a:t>sud</a:t>
            </a:r>
            <a:r>
              <a:rPr lang="en-AU" i="1" dirty="0"/>
              <a:t> a priori</a:t>
            </a:r>
            <a:r>
              <a:rPr lang="en-AU" dirty="0"/>
              <a:t> </a:t>
            </a:r>
            <a:r>
              <a:rPr lang="en-AU" dirty="0" err="1"/>
              <a:t>zbog</a:t>
            </a:r>
            <a:r>
              <a:rPr lang="en-AU" dirty="0"/>
              <a:t> </a:t>
            </a:r>
            <a:r>
              <a:rPr lang="en-AU" dirty="0" err="1"/>
              <a:t>nedostatka</a:t>
            </a:r>
            <a:r>
              <a:rPr lang="en-AU" dirty="0"/>
              <a:t> </a:t>
            </a:r>
            <a:r>
              <a:rPr lang="en-AU" dirty="0" err="1"/>
              <a:t>zabranjenog</a:t>
            </a:r>
            <a:r>
              <a:rPr lang="en-AU" dirty="0"/>
              <a:t> </a:t>
            </a:r>
            <a:r>
              <a:rPr lang="en-AU" dirty="0" err="1"/>
              <a:t>temelja</a:t>
            </a:r>
            <a:r>
              <a:rPr lang="en-AU" dirty="0"/>
              <a:t> </a:t>
            </a:r>
            <a:r>
              <a:rPr lang="en-AU" dirty="0" err="1"/>
              <a:t>diskriminacije</a:t>
            </a:r>
            <a:r>
              <a:rPr lang="en-AU" dirty="0"/>
              <a:t> </a:t>
            </a:r>
            <a:r>
              <a:rPr lang="en-AU" dirty="0" err="1"/>
              <a:t>odbio</a:t>
            </a:r>
            <a:r>
              <a:rPr lang="en-AU" dirty="0"/>
              <a:t> </a:t>
            </a:r>
            <a:r>
              <a:rPr lang="en-AU" dirty="0" err="1"/>
              <a:t>radniku</a:t>
            </a:r>
            <a:r>
              <a:rPr lang="en-AU" dirty="0"/>
              <a:t> </a:t>
            </a:r>
            <a:r>
              <a:rPr lang="en-AU" dirty="0" err="1"/>
              <a:t>pružiti</a:t>
            </a:r>
            <a:r>
              <a:rPr lang="en-AU" dirty="0"/>
              <a:t> </a:t>
            </a:r>
            <a:r>
              <a:rPr lang="en-AU" dirty="0" err="1"/>
              <a:t>pravnu</a:t>
            </a:r>
            <a:r>
              <a:rPr lang="en-AU" dirty="0"/>
              <a:t> </a:t>
            </a:r>
            <a:r>
              <a:rPr lang="en-AU" dirty="0" err="1"/>
              <a:t>zaštitu</a:t>
            </a:r>
            <a:r>
              <a:rPr lang="en-AU" dirty="0"/>
              <a:t> </a:t>
            </a:r>
            <a:r>
              <a:rPr lang="en-AU" dirty="0" err="1"/>
              <a:t>te</a:t>
            </a:r>
            <a:r>
              <a:rPr lang="en-AU" dirty="0"/>
              <a:t> </a:t>
            </a:r>
            <a:r>
              <a:rPr lang="en-AU" dirty="0" err="1"/>
              <a:t>kada</a:t>
            </a:r>
            <a:r>
              <a:rPr lang="en-AU" dirty="0"/>
              <a:t> </a:t>
            </a:r>
            <a:r>
              <a:rPr lang="en-AU" dirty="0" err="1"/>
              <a:t>drugostupanjski</a:t>
            </a:r>
            <a:r>
              <a:rPr lang="en-AU" dirty="0"/>
              <a:t> </a:t>
            </a:r>
            <a:r>
              <a:rPr lang="en-AU" dirty="0" err="1"/>
              <a:t>sud</a:t>
            </a:r>
            <a:r>
              <a:rPr lang="en-AU" dirty="0"/>
              <a:t> </a:t>
            </a:r>
            <a:r>
              <a:rPr lang="en-AU" dirty="0" err="1"/>
              <a:t>nije</a:t>
            </a:r>
            <a:r>
              <a:rPr lang="en-AU" dirty="0"/>
              <a:t> </a:t>
            </a:r>
            <a:r>
              <a:rPr lang="en-AU" dirty="0" err="1"/>
              <a:t>dao</a:t>
            </a:r>
            <a:r>
              <a:rPr lang="en-AU" dirty="0"/>
              <a:t> </a:t>
            </a:r>
            <a:r>
              <a:rPr lang="en-AU" dirty="0" err="1"/>
              <a:t>razloge</a:t>
            </a:r>
            <a:r>
              <a:rPr lang="en-AU" dirty="0"/>
              <a:t> </a:t>
            </a:r>
            <a:r>
              <a:rPr lang="en-AU" dirty="0" err="1"/>
              <a:t>zbog</a:t>
            </a:r>
            <a:r>
              <a:rPr lang="en-AU" dirty="0"/>
              <a:t> </a:t>
            </a:r>
            <a:r>
              <a:rPr lang="en-AU" dirty="0" err="1"/>
              <a:t>čega</a:t>
            </a:r>
            <a:r>
              <a:rPr lang="en-AU" dirty="0"/>
              <a:t> </a:t>
            </a:r>
            <a:r>
              <a:rPr lang="en-AU" dirty="0" err="1"/>
              <a:t>smatra</a:t>
            </a:r>
            <a:r>
              <a:rPr lang="en-AU" dirty="0"/>
              <a:t> da </a:t>
            </a:r>
            <a:r>
              <a:rPr lang="en-AU" dirty="0" err="1"/>
              <a:t>uzenemiravanja</a:t>
            </a:r>
            <a:r>
              <a:rPr lang="en-AU" dirty="0"/>
              <a:t> </a:t>
            </a:r>
            <a:r>
              <a:rPr lang="en-AU" dirty="0" err="1"/>
              <a:t>i</a:t>
            </a:r>
            <a:r>
              <a:rPr lang="en-AU" dirty="0"/>
              <a:t> </a:t>
            </a:r>
            <a:r>
              <a:rPr lang="en-AU" dirty="0" err="1"/>
              <a:t>povrede</a:t>
            </a:r>
            <a:r>
              <a:rPr lang="en-AU" dirty="0"/>
              <a:t> </a:t>
            </a:r>
            <a:r>
              <a:rPr lang="en-AU" dirty="0" err="1"/>
              <a:t>prava</a:t>
            </a:r>
            <a:r>
              <a:rPr lang="en-AU" dirty="0"/>
              <a:t> </a:t>
            </a:r>
            <a:r>
              <a:rPr lang="en-AU" dirty="0" err="1"/>
              <a:t>odobnosti</a:t>
            </a:r>
            <a:r>
              <a:rPr lang="en-AU" dirty="0"/>
              <a:t> </a:t>
            </a:r>
            <a:r>
              <a:rPr lang="en-AU" dirty="0" err="1"/>
              <a:t>nije</a:t>
            </a:r>
            <a:r>
              <a:rPr lang="en-AU" dirty="0"/>
              <a:t> </a:t>
            </a:r>
            <a:r>
              <a:rPr lang="en-AU" dirty="0" err="1"/>
              <a:t>bilo</a:t>
            </a:r>
            <a:r>
              <a:rPr lang="en-AU" dirty="0"/>
              <a:t>, pored </a:t>
            </a:r>
            <a:r>
              <a:rPr lang="en-AU" dirty="0" err="1"/>
              <a:t>činjenice</a:t>
            </a:r>
            <a:r>
              <a:rPr lang="en-AU" dirty="0"/>
              <a:t> da je </a:t>
            </a:r>
            <a:r>
              <a:rPr lang="en-AU" dirty="0" err="1"/>
              <a:t>prvostupanjski</a:t>
            </a:r>
            <a:r>
              <a:rPr lang="en-AU" dirty="0"/>
              <a:t> </a:t>
            </a:r>
            <a:r>
              <a:rPr lang="en-AU" dirty="0" err="1"/>
              <a:t>sud</a:t>
            </a:r>
            <a:r>
              <a:rPr lang="en-AU" dirty="0"/>
              <a:t> </a:t>
            </a:r>
            <a:r>
              <a:rPr lang="en-AU" dirty="0" err="1"/>
              <a:t>zaključio</a:t>
            </a:r>
            <a:r>
              <a:rPr lang="en-AU" dirty="0"/>
              <a:t> da je </a:t>
            </a:r>
            <a:r>
              <a:rPr lang="en-AU" dirty="0" err="1"/>
              <a:t>povrijeđeno</a:t>
            </a:r>
            <a:r>
              <a:rPr lang="en-AU" dirty="0"/>
              <a:t> </a:t>
            </a:r>
            <a:r>
              <a:rPr lang="en-AU" dirty="0" err="1"/>
              <a:t>radnikovo</a:t>
            </a:r>
            <a:r>
              <a:rPr lang="en-AU" dirty="0"/>
              <a:t> </a:t>
            </a:r>
            <a:r>
              <a:rPr lang="en-AU" dirty="0" err="1"/>
              <a:t>pravo</a:t>
            </a:r>
            <a:r>
              <a:rPr lang="en-AU" dirty="0"/>
              <a:t> </a:t>
            </a:r>
            <a:r>
              <a:rPr lang="en-AU" dirty="0" err="1"/>
              <a:t>osobnosti</a:t>
            </a:r>
            <a:r>
              <a:rPr lang="en-AU" dirty="0"/>
              <a:t> </a:t>
            </a:r>
            <a:r>
              <a:rPr lang="en-AU" dirty="0" err="1"/>
              <a:t>uslijed</a:t>
            </a:r>
            <a:r>
              <a:rPr lang="en-AU" dirty="0"/>
              <a:t> </a:t>
            </a:r>
            <a:r>
              <a:rPr lang="en-AU" dirty="0" err="1"/>
              <a:t>postupaka</a:t>
            </a:r>
            <a:r>
              <a:rPr lang="en-AU" dirty="0"/>
              <a:t> </a:t>
            </a:r>
            <a:r>
              <a:rPr lang="en-AU" dirty="0" err="1"/>
              <a:t>poslodavca</a:t>
            </a:r>
            <a:r>
              <a:rPr lang="en-AU" dirty="0"/>
              <a:t> </a:t>
            </a:r>
            <a:r>
              <a:rPr lang="en-AU" dirty="0" err="1"/>
              <a:t>odnosno</a:t>
            </a:r>
            <a:r>
              <a:rPr lang="en-AU" dirty="0"/>
              <a:t> </a:t>
            </a:r>
            <a:r>
              <a:rPr lang="en-AU" dirty="0" err="1"/>
              <a:t>ravnatelja</a:t>
            </a:r>
            <a:r>
              <a:rPr lang="en-AU" dirty="0"/>
              <a:t> </a:t>
            </a:r>
            <a:r>
              <a:rPr lang="en-AU" dirty="0" err="1"/>
              <a:t>spram</a:t>
            </a:r>
            <a:r>
              <a:rPr lang="en-AU" dirty="0"/>
              <a:t> </a:t>
            </a:r>
            <a:r>
              <a:rPr lang="en-AU" dirty="0" err="1"/>
              <a:t>radnika</a:t>
            </a:r>
            <a:r>
              <a:rPr lang="en-AU" dirty="0"/>
              <a:t>, </a:t>
            </a:r>
            <a:r>
              <a:rPr lang="en-AU" dirty="0" err="1" smtClean="0"/>
              <a:t>povrijeđeno</a:t>
            </a:r>
            <a:r>
              <a:rPr lang="hr-HR" dirty="0" smtClean="0"/>
              <a:t> je</a:t>
            </a:r>
            <a:r>
              <a:rPr lang="en-AU" dirty="0" smtClean="0"/>
              <a:t> </a:t>
            </a:r>
            <a:r>
              <a:rPr lang="en-AU" dirty="0" err="1"/>
              <a:t>pravo</a:t>
            </a:r>
            <a:r>
              <a:rPr lang="en-AU" dirty="0"/>
              <a:t> </a:t>
            </a:r>
            <a:r>
              <a:rPr lang="en-AU" dirty="0" err="1"/>
              <a:t>radnika</a:t>
            </a:r>
            <a:r>
              <a:rPr lang="en-AU" dirty="0"/>
              <a:t> </a:t>
            </a:r>
            <a:r>
              <a:rPr lang="en-AU" dirty="0" err="1"/>
              <a:t>na</a:t>
            </a:r>
            <a:r>
              <a:rPr lang="en-AU" dirty="0"/>
              <a:t> </a:t>
            </a:r>
            <a:r>
              <a:rPr lang="en-AU" dirty="0" err="1"/>
              <a:t>pravično</a:t>
            </a:r>
            <a:r>
              <a:rPr lang="en-AU" dirty="0"/>
              <a:t> </a:t>
            </a:r>
            <a:r>
              <a:rPr lang="en-AU" dirty="0" err="1"/>
              <a:t>suđenje</a:t>
            </a:r>
            <a:r>
              <a:rPr lang="en-AU" dirty="0"/>
              <a:t>.</a:t>
            </a:r>
            <a:endParaRPr lang="hr-HR" dirty="0"/>
          </a:p>
          <a:p>
            <a:pPr algn="just"/>
            <a:endParaRPr lang="hr-HR" dirty="0"/>
          </a:p>
        </p:txBody>
      </p:sp>
      <p:sp>
        <p:nvSpPr>
          <p:cNvPr id="5" name="Slide Number Placeholder 4"/>
          <p:cNvSpPr>
            <a:spLocks noGrp="1"/>
          </p:cNvSpPr>
          <p:nvPr>
            <p:ph type="sldNum" sz="quarter" idx="12"/>
          </p:nvPr>
        </p:nvSpPr>
        <p:spPr/>
        <p:txBody>
          <a:bodyPr/>
          <a:lstStyle/>
          <a:p>
            <a:fld id="{69EFA27A-DCA3-45C4-AB74-C8B8E0973140}" type="slidenum">
              <a:rPr lang="hr-HR" smtClean="0"/>
              <a:pPr/>
              <a:t>57</a:t>
            </a:fld>
            <a:endParaRPr lang="hr-HR"/>
          </a:p>
        </p:txBody>
      </p:sp>
    </p:spTree>
    <p:extLst>
      <p:ext uri="{BB962C8B-B14F-4D97-AF65-F5344CB8AC3E}">
        <p14:creationId xmlns:p14="http://schemas.microsoft.com/office/powerpoint/2010/main" xmlns="" val="190564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ctr" eaLnBrk="1" hangingPunct="1"/>
            <a:r>
              <a:rPr lang="hr-HR" altLang="sr-Latn-RS" sz="3200" b="1" dirty="0" smtClean="0"/>
              <a:t>VSRH REVR-39/2011 od 4. 5. 2011.</a:t>
            </a:r>
            <a:endParaRPr lang="hr-HR" altLang="sr-Latn-RS" sz="3200" dirty="0" smtClean="0"/>
          </a:p>
        </p:txBody>
      </p:sp>
      <p:sp>
        <p:nvSpPr>
          <p:cNvPr id="12291" name="Content Placeholder 2"/>
          <p:cNvSpPr>
            <a:spLocks noGrp="1"/>
          </p:cNvSpPr>
          <p:nvPr>
            <p:ph idx="1"/>
          </p:nvPr>
        </p:nvSpPr>
        <p:spPr/>
        <p:txBody>
          <a:bodyPr rtlCol="0">
            <a:normAutofit fontScale="85000" lnSpcReduction="20000"/>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Čl. 106. </a:t>
            </a:r>
            <a:r>
              <a:rPr lang="hr-HR" altLang="sr-Latn-RS" sz="2400" b="1" dirty="0" smtClean="0">
                <a:solidFill>
                  <a:schemeClr val="tx2">
                    <a:lumMod val="75000"/>
                    <a:lumOff val="25000"/>
                  </a:schemeClr>
                </a:solidFill>
              </a:rPr>
              <a:t>Zakona o odgoju i obrazovanju u osnovnoj i srednjoj školi </a:t>
            </a:r>
            <a:r>
              <a:rPr lang="hr-HR" altLang="sr-Latn-RS" sz="2400" dirty="0" smtClean="0">
                <a:solidFill>
                  <a:schemeClr val="tx2">
                    <a:lumMod val="75000"/>
                    <a:lumOff val="25000"/>
                  </a:schemeClr>
                </a:solidFill>
              </a:rPr>
              <a:t>ne uređuje istu zakonsku materiju, niti predstavlja posebni propis primjena kojeg bi isključivala primjenu odredaba Zakona o radu.</a:t>
            </a:r>
          </a:p>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Obzirom na specifičnu ulogu učitelja u odgojnom procesu učenika, pravilno su ocijenili nižestupanjski sudovi da postupanje tužiteljice predstavlja osobito tešku povredu obveze iz radnog odnosa zbog koje, uz uvažavanje svih okolnosti i interesa obiju stranaka, nastavak radnog odnosa nije moguć, te su pravilno primijenili materijalno pravo iz čl. 114. st. 1. ZR kada su izvanredni otkaz ugovora o radu ocijenili dopuštenim.“</a:t>
            </a:r>
          </a:p>
          <a:p>
            <a:pPr marL="240030" indent="-240030" algn="just" eaLnBrk="1" fontAlgn="auto" hangingPunct="1">
              <a:spcBef>
                <a:spcPts val="930"/>
              </a:spcBef>
              <a:spcAft>
                <a:spcPts val="0"/>
              </a:spcAft>
              <a:defRPr/>
            </a:pPr>
            <a:endParaRPr lang="hr-HR" altLang="sr-Latn-RS" sz="2400" dirty="0" smtClean="0">
              <a:solidFill>
                <a:schemeClr val="tx2">
                  <a:lumMod val="75000"/>
                  <a:lumOff val="25000"/>
                </a:schemeClr>
              </a:solidFill>
            </a:endParaRPr>
          </a:p>
        </p:txBody>
      </p:sp>
    </p:spTree>
    <p:extLst>
      <p:ext uri="{BB962C8B-B14F-4D97-AF65-F5344CB8AC3E}">
        <p14:creationId xmlns:p14="http://schemas.microsoft.com/office/powerpoint/2010/main" xmlns="" val="1122434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188913"/>
            <a:ext cx="8229600" cy="1143000"/>
          </a:xfrm>
        </p:spPr>
        <p:txBody>
          <a:bodyPr rtlCol="0">
            <a:normAutofit/>
          </a:bodyPr>
          <a:lstStyle/>
          <a:p>
            <a:pPr algn="ctr" eaLnBrk="1" fontAlgn="auto" hangingPunct="1">
              <a:spcAft>
                <a:spcPts val="0"/>
              </a:spcAft>
              <a:defRPr/>
            </a:pPr>
            <a:r>
              <a:rPr lang="hr-HR" altLang="sr-Latn-RS" sz="3200" b="1" dirty="0" smtClean="0">
                <a:solidFill>
                  <a:schemeClr val="accent2">
                    <a:lumMod val="60000"/>
                    <a:lumOff val="40000"/>
                  </a:schemeClr>
                </a:solidFill>
              </a:rPr>
              <a:t>Čl. 106. Zakona o odgoju i obrazovanju u osnovnoj i srednjoj školi-I</a:t>
            </a:r>
            <a:endParaRPr lang="hr-HR" altLang="sr-Latn-RS" sz="3200" dirty="0" smtClean="0">
              <a:solidFill>
                <a:schemeClr val="accent2">
                  <a:lumMod val="60000"/>
                  <a:lumOff val="40000"/>
                </a:schemeClr>
              </a:solidFill>
            </a:endParaRPr>
          </a:p>
        </p:txBody>
      </p:sp>
      <p:sp>
        <p:nvSpPr>
          <p:cNvPr id="8195" name="Content Placeholder 2"/>
          <p:cNvSpPr>
            <a:spLocks noGrp="1"/>
          </p:cNvSpPr>
          <p:nvPr>
            <p:ph idx="1"/>
          </p:nvPr>
        </p:nvSpPr>
        <p:spPr>
          <a:xfrm>
            <a:off x="457200" y="1557338"/>
            <a:ext cx="8229600" cy="4525962"/>
          </a:xfrm>
        </p:spPr>
        <p:txBody>
          <a:bodyPr rtlCol="0">
            <a:normAutofit/>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Ako osoba u radnom odnosu u školskoj ustanovi bude pravomoćno osuđena za neko od propisanih kaznenih djela, školska ustanova kao poslodavac dužna je otkazati ugovor o radu bez obveze poštivanja propisanog ili ugovorenog otkaznog roka izvanrednim otkazom ugovora o radu, u roku od 15 dana od dana saznanja za pravomoćnu osudu, a po proteku tog roka redovitim otkazom ugovora o radu uvjetovanim skrivljenim ponašanjem radnika, u kojem će slučaju poslodavac, istodobno uz otkazivanje ugovora o radu, od radnika zahtijevati da odmah prestane raditi tijekom otkaznog roka.</a:t>
            </a:r>
          </a:p>
        </p:txBody>
      </p:sp>
    </p:spTree>
    <p:extLst>
      <p:ext uri="{BB962C8B-B14F-4D97-AF65-F5344CB8AC3E}">
        <p14:creationId xmlns:p14="http://schemas.microsoft.com/office/powerpoint/2010/main" xmlns="" val="858873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algn="ctr" eaLnBrk="1" hangingPunct="1"/>
            <a:r>
              <a:rPr lang="hr-HR" altLang="sr-Latn-RS" sz="3200" b="1" dirty="0" smtClean="0"/>
              <a:t>Čl. 106. Zakona o odgoju i obrazovanju u osnovnoj i srednjoj školi-II</a:t>
            </a:r>
            <a:endParaRPr lang="hr-HR" altLang="sr-Latn-RS" sz="3200" dirty="0" smtClean="0"/>
          </a:p>
        </p:txBody>
      </p:sp>
      <p:sp>
        <p:nvSpPr>
          <p:cNvPr id="9219" name="Content Placeholder 2"/>
          <p:cNvSpPr>
            <a:spLocks noGrp="1"/>
          </p:cNvSpPr>
          <p:nvPr>
            <p:ph idx="1"/>
          </p:nvPr>
        </p:nvSpPr>
        <p:spPr>
          <a:xfrm>
            <a:off x="609598" y="2160590"/>
            <a:ext cx="7058745" cy="3880773"/>
          </a:xfrm>
        </p:spPr>
        <p:txBody>
          <a:bodyPr rtlCol="0">
            <a:normAutofit/>
          </a:bodyPr>
          <a:lstStyle/>
          <a:p>
            <a:pPr marL="240030" indent="-240030" algn="just" eaLnBrk="1" fontAlgn="auto" hangingPunct="1">
              <a:spcBef>
                <a:spcPts val="930"/>
              </a:spcBef>
              <a:spcAft>
                <a:spcPts val="0"/>
              </a:spcAft>
              <a:defRPr/>
            </a:pPr>
            <a:r>
              <a:rPr lang="hr-HR" altLang="sr-Latn-RS" sz="2400" dirty="0" smtClean="0">
                <a:solidFill>
                  <a:schemeClr val="tx2">
                    <a:lumMod val="75000"/>
                    <a:lumOff val="25000"/>
                  </a:schemeClr>
                </a:solidFill>
              </a:rPr>
              <a:t>Ako školska ustanova kao poslodavac sazna da je protiv osobe u radnom odnosu u školskoj ustanovi pokrenut i vodi se kazneni postupak za neko od propisanih kaznenih djela, dužna je udaljiti osobu od obavljanja poslova do obustave kaznenog postupka, odnosno najduže do pravomoćnosti sudske presude, uz pravo na naknadu plaće u visini dvije trećine prosječne mjesečne plaće koju je osoba ostvarila u tri mjeseca prije udaljenja od obavljanja poslova.</a:t>
            </a:r>
          </a:p>
          <a:p>
            <a:pPr marL="240030" indent="-240030" algn="just" eaLnBrk="1" fontAlgn="auto" hangingPunct="1">
              <a:spcBef>
                <a:spcPts val="930"/>
              </a:spcBef>
              <a:spcAft>
                <a:spcPts val="0"/>
              </a:spcAft>
              <a:defRPr/>
            </a:pPr>
            <a:endParaRPr lang="hr-HR" altLang="sr-Latn-RS" sz="2400" dirty="0" smtClean="0">
              <a:solidFill>
                <a:schemeClr val="tx2">
                  <a:lumMod val="75000"/>
                  <a:lumOff val="25000"/>
                </a:schemeClr>
              </a:solidFill>
            </a:endParaRPr>
          </a:p>
        </p:txBody>
      </p:sp>
    </p:spTree>
    <p:extLst>
      <p:ext uri="{BB962C8B-B14F-4D97-AF65-F5344CB8AC3E}">
        <p14:creationId xmlns:p14="http://schemas.microsoft.com/office/powerpoint/2010/main" xmlns="" val="3247961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ctr" eaLnBrk="1" hangingPunct="1"/>
            <a:r>
              <a:rPr lang="hr-HR" altLang="sr-Latn-RS" sz="3200" b="1" dirty="0" smtClean="0"/>
              <a:t>Posebna odluka o udaljenju?</a:t>
            </a:r>
          </a:p>
        </p:txBody>
      </p:sp>
      <p:sp>
        <p:nvSpPr>
          <p:cNvPr id="28675" name="Content Placeholder 2"/>
          <p:cNvSpPr>
            <a:spLocks noGrp="1"/>
          </p:cNvSpPr>
          <p:nvPr>
            <p:ph idx="1"/>
          </p:nvPr>
        </p:nvSpPr>
        <p:spPr/>
        <p:txBody>
          <a:bodyPr/>
          <a:lstStyle/>
          <a:p>
            <a:pPr algn="just" eaLnBrk="1" hangingPunct="1"/>
            <a:r>
              <a:rPr lang="hr-HR" altLang="sr-Latn-RS" dirty="0" smtClean="0"/>
              <a:t>Iako bi iz odredbe proizlazilo da je potrebno osobu (samo) fizički udaljiti, takvom udaljenju ipak bi trebala prehoditi (pisana) odluka o udaljenju. Protiv te odluke zaposlenik ima pravo tražiti sudsku zaštitu, pod uvjetom da je prethodno tražio ostvarivanje svog prava kod poslodavca sukladno čl. 133. ZR.</a:t>
            </a:r>
          </a:p>
        </p:txBody>
      </p:sp>
    </p:spTree>
    <p:extLst>
      <p:ext uri="{BB962C8B-B14F-4D97-AF65-F5344CB8AC3E}">
        <p14:creationId xmlns:p14="http://schemas.microsoft.com/office/powerpoint/2010/main" xmlns="" val="216625652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0</TotalTime>
  <Words>6187</Words>
  <Application>Microsoft Office PowerPoint</Application>
  <PresentationFormat>Prikaz na zaslonu (4:3)</PresentationFormat>
  <Paragraphs>194</Paragraphs>
  <Slides>57</Slides>
  <Notes>2</Notes>
  <HiddenSlides>0</HiddenSlides>
  <MMClips>0</MMClips>
  <ScaleCrop>false</ScaleCrop>
  <HeadingPairs>
    <vt:vector size="4" baseType="variant">
      <vt:variant>
        <vt:lpstr>Tema</vt:lpstr>
      </vt:variant>
      <vt:variant>
        <vt:i4>1</vt:i4>
      </vt:variant>
      <vt:variant>
        <vt:lpstr>Naslovi slajdova</vt:lpstr>
      </vt:variant>
      <vt:variant>
        <vt:i4>57</vt:i4>
      </vt:variant>
    </vt:vector>
  </HeadingPairs>
  <TitlesOfParts>
    <vt:vector size="58" baseType="lpstr">
      <vt:lpstr>Facet</vt:lpstr>
      <vt:lpstr>Slajd 1</vt:lpstr>
      <vt:lpstr>PRIVREMENO UDALJENJE RADNIKA- Čl. 150. ZR-a</vt:lpstr>
      <vt:lpstr>VSRH REVR-1580/2014 od 14.7. 2015.</vt:lpstr>
      <vt:lpstr>U-III-441/2013 od 19.10.2016-I.</vt:lpstr>
      <vt:lpstr>U-III-441/2013 od 19.10.2016-II.</vt:lpstr>
      <vt:lpstr>VSRH REVR-39/2011 od 4. 5. 2011.</vt:lpstr>
      <vt:lpstr>Čl. 106. Zakona o odgoju i obrazovanju u osnovnoj i srednjoj školi-I</vt:lpstr>
      <vt:lpstr>Čl. 106. Zakona o odgoju i obrazovanju u osnovnoj i srednjoj školi-II</vt:lpstr>
      <vt:lpstr>Posebna odluka o udaljenju?</vt:lpstr>
      <vt:lpstr>REVIZIJA-DOPUŠTENOST</vt:lpstr>
      <vt:lpstr>VSRH REVR-114/17 od 7. 2. 2018.</vt:lpstr>
      <vt:lpstr>VSRH REVR-162/2014 od 20.5. 2015. </vt:lpstr>
      <vt:lpstr>VSRH REVR-41/13 od 13. 4. 2013.-I</vt:lpstr>
      <vt:lpstr>VSRH REVR-41/13 od 13. 4. 2013.-II</vt:lpstr>
      <vt:lpstr>PRIVREMENI PREMJEŠTAJ: VSRH REVR- 1883/2009 OD 13.10.2010. </vt:lpstr>
      <vt:lpstr>SADRŽAJ TUŽBENOG ZAHTJEVA: VSRH REVR-239/17 od 13. 12. 2017.- I </vt:lpstr>
      <vt:lpstr>SADRŽAJ TUŽBENOG ZAHTJEVA: VSRH REVR-239/17 od 13. 12. 2017.- II </vt:lpstr>
      <vt:lpstr>NAČELNI STAV SJEDNICE ODJELA VSRH OD 24. 4. 2006.</vt:lpstr>
      <vt:lpstr>PRAVNA SHVAĆANJA ZAUZETA NA SJEDNICI GRAĐANSKOG ODJELA VSRH 15.10.2007.</vt:lpstr>
      <vt:lpstr>OBRAZLOŽENJE OTKAZA</vt:lpstr>
      <vt:lpstr>VSRH REVR-352/15 od 22.9.2015. </vt:lpstr>
      <vt:lpstr>VSRH REVR-1133/14  od 4.11. 2014.</vt:lpstr>
      <vt:lpstr>OBVEZA NAZNAČAVANJA KRITERIJA</vt:lpstr>
      <vt:lpstr>VSRH REVR-490/13 od 13.5.2015. </vt:lpstr>
      <vt:lpstr>KRIVA VRSTA OTKAZA-REDOVITI OSOBNO UVJETOVANI UMJESTO REDOVITOG/IZVANREDNOG SKRIVLJENOG OTKAZA:  VSRH Revr-1160/15 od  2.2.2016.</vt:lpstr>
      <vt:lpstr>KRIVA VRSTA OTKAZA-IZVANREDNI OTKAZ UGOVORA O RADU UMJESTO REDOVITOG OSOBNO UVJETOVANOG ODNOSNO SKRIVLJENOG OTKAZA: VSRH REV X-109/09 od 4. 6.2009.</vt:lpstr>
      <vt:lpstr>KRIVA VRSTA OTKAZA-REDOVITI POSLOVNO UVJETOVANI  OTKAZ UMJESTO REDOVITOG SKRIVLJENOG OTKAZA UGOVORA O RADU:VSRH REVR-1570/11 od 29.10.2014.  </vt:lpstr>
      <vt:lpstr>VSRH REVR-540/14 od 22.9.2015. </vt:lpstr>
      <vt:lpstr>VSRH REVR-1450/15 od 3.5.2017.  </vt:lpstr>
      <vt:lpstr>PRETHODNO OBRAĆANJE POSLODAVCU: VSRH REVR 820/12 OD 1.10. 2014. </vt:lpstr>
      <vt:lpstr>ESLJP - GREGURIĆ PROTIV RH OD 15.3.2018.</vt:lpstr>
      <vt:lpstr>SJEDNICA GRAĐANSKOG ODJELA VSRH, OD 16. 11. 2015., SU-IV-19/15-15</vt:lpstr>
      <vt:lpstr>POGREŠNA UPUTA: USTAVNI SUD RH BROJ U-III-1959/2005 OD 30.4. 2008.-I</vt:lpstr>
      <vt:lpstr>POGREŠNA UPUTA: USTAVNI SUD RH BROJ U-III-1959/2005 OD 30.4. 2008.-II</vt:lpstr>
      <vt:lpstr>VSRH REVR-213/10 OD 16. 4. 2014. I REVR-65/12 OD 3. 2. 2015.</vt:lpstr>
      <vt:lpstr>ZAHTJEV ZA ZAŠTITU PRAVA KADA PISANE ODLUKE POSLODAVCA NEMA-VSRH REVR-703/09 OD 3. 12. 2009.</vt:lpstr>
      <vt:lpstr>Aktualnosti kod probnog rada-I</vt:lpstr>
      <vt:lpstr>Aktualnosti kod probnog rada-II</vt:lpstr>
      <vt:lpstr>Aktualnosti kod probnog rada-III</vt:lpstr>
      <vt:lpstr>VSRH REVR-889/17 od 19.12.2017.-I</vt:lpstr>
      <vt:lpstr>VSRH REVR-889/17 od 19.12.2017.-II</vt:lpstr>
      <vt:lpstr>SUD EU C-103/16-I</vt:lpstr>
      <vt:lpstr>SUD EU C-103/16-II</vt:lpstr>
      <vt:lpstr>IZVANREDNI OTKAZ</vt:lpstr>
      <vt:lpstr>ROK ZA DONOŠENJE ODLUKE O IZVANREDNOM OTKAZU</vt:lpstr>
      <vt:lpstr>VSRH REVR-611/15-I</vt:lpstr>
      <vt:lpstr>VSRH REVR-611/15-II</vt:lpstr>
      <vt:lpstr>PROPISIVANJE RAZLOGA ZA OTKAZ PRAVILNIKOM O RADU:VSRH REVR-384/17 OD 9.5.2017. -I</vt:lpstr>
      <vt:lpstr>PROPISIVANJE RAZLOGA ZA OTKAZ PRAVILNIKOM O RADU:VSRH REVR-384/17 OD 9.5.2017. -II</vt:lpstr>
      <vt:lpstr>VSRH REVR-561/09</vt:lpstr>
      <vt:lpstr>USTAVNI SUD RH U-III/2923/2005 15.11.2007.</vt:lpstr>
      <vt:lpstr>VSRH REVR-972/12</vt:lpstr>
      <vt:lpstr>VSRH REVR-264/11</vt:lpstr>
      <vt:lpstr>VSRH REVR-40/11</vt:lpstr>
      <vt:lpstr>VSRH REVR-1029/15</vt:lpstr>
      <vt:lpstr>VSRH REVR-1923/14</vt:lpstr>
      <vt:lpstr>UZNEMIRAVANJE/DISKRIMINACIJA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prezentacija</dc:title>
  <dc:creator/>
  <cp:lastModifiedBy/>
  <cp:revision>24</cp:revision>
  <dcterms:created xsi:type="dcterms:W3CDTF">2013-09-22T14:21:54Z</dcterms:created>
  <dcterms:modified xsi:type="dcterms:W3CDTF">2018-08-20T21:32:34Z</dcterms:modified>
</cp:coreProperties>
</file>