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88" r:id="rId14"/>
    <p:sldId id="269" r:id="rId15"/>
    <p:sldId id="280" r:id="rId16"/>
    <p:sldId id="291" r:id="rId17"/>
    <p:sldId id="293" r:id="rId18"/>
    <p:sldId id="294" r:id="rId19"/>
    <p:sldId id="295" r:id="rId20"/>
    <p:sldId id="296" r:id="rId21"/>
    <p:sldId id="297" r:id="rId22"/>
    <p:sldId id="298" r:id="rId23"/>
    <p:sldId id="299" r:id="rId24"/>
    <p:sldId id="302" r:id="rId25"/>
    <p:sldId id="304" r:id="rId26"/>
    <p:sldId id="305" r:id="rId27"/>
    <p:sldId id="308" r:id="rId28"/>
    <p:sldId id="312" r:id="rId29"/>
    <p:sldId id="310" r:id="rId30"/>
    <p:sldId id="314" r:id="rId31"/>
    <p:sldId id="309" r:id="rId32"/>
    <p:sldId id="281" r:id="rId33"/>
    <p:sldId id="282" r:id="rId34"/>
    <p:sldId id="275" r:id="rId35"/>
    <p:sldId id="277" r:id="rId36"/>
    <p:sldId id="279" r:id="rId37"/>
    <p:sldId id="283" r:id="rId38"/>
    <p:sldId id="284" r:id="rId39"/>
    <p:sldId id="286" r:id="rId40"/>
    <p:sldId id="287" r:id="rId41"/>
    <p:sldId id="289" r:id="rId42"/>
    <p:sldId id="290" r:id="rId43"/>
  </p:sldIdLst>
  <p:sldSz cx="12192000" cy="6858000"/>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18" autoAdjust="0"/>
    <p:restoredTop sz="94660"/>
  </p:normalViewPr>
  <p:slideViewPr>
    <p:cSldViewPr snapToGrid="0">
      <p:cViewPr varScale="1">
        <p:scale>
          <a:sx n="113" d="100"/>
          <a:sy n="113" d="100"/>
        </p:scale>
        <p:origin x="4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5/22/2018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5/22/2018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1447802"/>
            <a:ext cx="8825659" cy="1540098"/>
          </a:xfrm>
        </p:spPr>
        <p:txBody>
          <a:bodyPr/>
          <a:lstStyle/>
          <a:p>
            <a:pPr algn="ctr"/>
            <a:r>
              <a:rPr lang="hr-HR" sz="3600" b="1" dirty="0" smtClean="0"/>
              <a:t>Izbor i zapošljavanje ravnatelja</a:t>
            </a:r>
            <a:br>
              <a:rPr lang="hr-HR" sz="3600" b="1" dirty="0" smtClean="0"/>
            </a:br>
            <a:r>
              <a:rPr lang="hr-HR" sz="3600" b="1" dirty="0" smtClean="0"/>
              <a:t>školske ustanove</a:t>
            </a:r>
            <a:endParaRPr lang="hr-HR" sz="3600" b="1" dirty="0"/>
          </a:p>
        </p:txBody>
      </p:sp>
      <p:sp>
        <p:nvSpPr>
          <p:cNvPr id="3" name="Subtitle 2"/>
          <p:cNvSpPr>
            <a:spLocks noGrp="1"/>
          </p:cNvSpPr>
          <p:nvPr>
            <p:ph type="subTitle" idx="1"/>
          </p:nvPr>
        </p:nvSpPr>
        <p:spPr>
          <a:xfrm>
            <a:off x="1154955" y="3271234"/>
            <a:ext cx="8825658" cy="2367566"/>
          </a:xfrm>
        </p:spPr>
        <p:txBody>
          <a:bodyPr>
            <a:normAutofit/>
          </a:bodyPr>
          <a:lstStyle/>
          <a:p>
            <a:pPr algn="ctr"/>
            <a:r>
              <a:rPr lang="hr-HR" sz="3600" b="1" cap="none" dirty="0" smtClean="0"/>
              <a:t>od natječajnog postupka do potpisivanja ugovora o radu</a:t>
            </a:r>
            <a:endParaRPr lang="hr-HR" sz="3600" b="1" cap="none" dirty="0"/>
          </a:p>
        </p:txBody>
      </p:sp>
    </p:spTree>
    <p:extLst>
      <p:ext uri="{BB962C8B-B14F-4D97-AF65-F5344CB8AC3E}">
        <p14:creationId xmlns:p14="http://schemas.microsoft.com/office/powerpoint/2010/main" val="2659140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sz="2400" dirty="0" smtClean="0"/>
              <a:t/>
            </a:r>
            <a:br>
              <a:rPr lang="hr-HR" sz="2400" dirty="0" smtClean="0"/>
            </a:br>
            <a:r>
              <a:rPr lang="hr-HR" sz="2400" b="1" i="1" dirty="0" smtClean="0">
                <a:solidFill>
                  <a:srgbClr val="92D050"/>
                </a:solidFill>
              </a:rPr>
              <a:t>Može li ravnatelj </a:t>
            </a:r>
            <a:r>
              <a:rPr lang="hr-HR" sz="2400" b="1" i="1" dirty="0" smtClean="0">
                <a:solidFill>
                  <a:schemeClr val="accent3"/>
                </a:solidFill>
              </a:rPr>
              <a:t>osnovne</a:t>
            </a:r>
            <a:r>
              <a:rPr lang="hr-HR" sz="2400" b="1" i="1" dirty="0" smtClean="0"/>
              <a:t> </a:t>
            </a:r>
            <a:r>
              <a:rPr lang="hr-HR" sz="2400" b="1" i="1" dirty="0" smtClean="0">
                <a:solidFill>
                  <a:srgbClr val="92D050"/>
                </a:solidFill>
              </a:rPr>
              <a:t>škole biti i osoba koja ne ispunjava </a:t>
            </a:r>
            <a:br>
              <a:rPr lang="hr-HR" sz="2400" b="1" i="1" dirty="0" smtClean="0">
                <a:solidFill>
                  <a:srgbClr val="92D050"/>
                </a:solidFill>
              </a:rPr>
            </a:br>
            <a:r>
              <a:rPr lang="hr-HR" sz="2400" b="1" i="1" dirty="0" smtClean="0">
                <a:solidFill>
                  <a:srgbClr val="92D050"/>
                </a:solidFill>
              </a:rPr>
              <a:t>jedan od naprijed navedenih uvjeta?</a:t>
            </a:r>
            <a:endParaRPr lang="hr-HR" sz="2400" b="1" i="1" dirty="0">
              <a:solidFill>
                <a:srgbClr val="92D050"/>
              </a:solidFill>
            </a:endParaRPr>
          </a:p>
        </p:txBody>
      </p:sp>
      <p:sp>
        <p:nvSpPr>
          <p:cNvPr id="3" name="Content Placeholder 2"/>
          <p:cNvSpPr>
            <a:spLocks noGrp="1"/>
          </p:cNvSpPr>
          <p:nvPr>
            <p:ph idx="1"/>
          </p:nvPr>
        </p:nvSpPr>
        <p:spPr/>
        <p:txBody>
          <a:bodyPr/>
          <a:lstStyle/>
          <a:p>
            <a:r>
              <a:rPr lang="hr-HR" dirty="0" smtClean="0"/>
              <a:t>ravnatelj osnovne škole može biti i osoba koja je završila stručni četvorogodišnji studij za učitelje kojim se stječe 240 ECTS bodova</a:t>
            </a:r>
          </a:p>
          <a:p>
            <a:endParaRPr lang="hr-HR" dirty="0"/>
          </a:p>
          <a:p>
            <a:r>
              <a:rPr lang="hr-HR" dirty="0"/>
              <a:t>ravnatelj osnovne škole može biti i </a:t>
            </a:r>
            <a:r>
              <a:rPr lang="hr-HR" dirty="0" smtClean="0"/>
              <a:t>osoba, koja ne ispunjava niti jedan od naprijed navedenih uvjeta, ako se radi o osobi koja u trenutku prijave na natječaj za ravnatelja obavlja dužnostravnatelja u najmanje drugom uzastopnom mandatu, a ispunjavala  je uvjete za ravnatelja propisane Zakonom o osnovnom školstvu (NN, 59/90., 26/93., 27/93., 7/96., 59/01., 114/01. i 76/05.)</a:t>
            </a:r>
            <a:endParaRPr lang="hr-HR" dirty="0"/>
          </a:p>
        </p:txBody>
      </p:sp>
    </p:spTree>
    <p:extLst>
      <p:ext uri="{BB962C8B-B14F-4D97-AF65-F5344CB8AC3E}">
        <p14:creationId xmlns:p14="http://schemas.microsoft.com/office/powerpoint/2010/main" val="255287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7554" y="597606"/>
            <a:ext cx="8946541" cy="5867588"/>
          </a:xfrm>
        </p:spPr>
        <p:txBody>
          <a:bodyPr/>
          <a:lstStyle/>
          <a:p>
            <a:pPr marL="0" indent="0">
              <a:buNone/>
            </a:pPr>
            <a:endParaRPr lang="hr-HR" b="1" dirty="0">
              <a:solidFill>
                <a:schemeClr val="accent3"/>
              </a:solidFill>
            </a:endParaRPr>
          </a:p>
          <a:p>
            <a:r>
              <a:rPr lang="hr-HR" b="1" dirty="0" smtClean="0">
                <a:solidFill>
                  <a:schemeClr val="accent3"/>
                </a:solidFill>
              </a:rPr>
              <a:t>Ne smiju postojati zapreke za rad u školskim ustanovama propisane </a:t>
            </a:r>
          </a:p>
          <a:p>
            <a:pPr marL="0" indent="0">
              <a:buNone/>
            </a:pPr>
            <a:r>
              <a:rPr lang="hr-HR" b="1" dirty="0" smtClean="0">
                <a:solidFill>
                  <a:schemeClr val="accent3"/>
                </a:solidFill>
              </a:rPr>
              <a:t>     člankom 106. ZOOOSŠ-a</a:t>
            </a:r>
          </a:p>
          <a:p>
            <a:pPr marL="0" indent="0">
              <a:buNone/>
            </a:pPr>
            <a:endParaRPr lang="hr-HR" b="1" dirty="0">
              <a:solidFill>
                <a:schemeClr val="accent3"/>
              </a:solidFill>
            </a:endParaRPr>
          </a:p>
          <a:p>
            <a:pPr marL="0" indent="0">
              <a:buNone/>
            </a:pPr>
            <a:r>
              <a:rPr lang="hr-HR" b="1" dirty="0" smtClean="0">
                <a:solidFill>
                  <a:schemeClr val="accent3"/>
                </a:solidFill>
              </a:rPr>
              <a:t>	</a:t>
            </a:r>
            <a:r>
              <a:rPr lang="hr-HR" b="1" dirty="0" smtClean="0"/>
              <a:t>- </a:t>
            </a:r>
            <a:r>
              <a:rPr lang="hr-HR" dirty="0" smtClean="0"/>
              <a:t>protiv osobe koja se kandidira za ravnatelja</a:t>
            </a:r>
            <a:r>
              <a:rPr lang="hr-HR" b="1" dirty="0" smtClean="0"/>
              <a:t> </a:t>
            </a:r>
            <a:r>
              <a:rPr lang="hr-HR" dirty="0" smtClean="0"/>
              <a:t>ne smije se voditi 	  		  kazneni postupak za neko od kaznenih djela iz članka 106. stavka</a:t>
            </a:r>
          </a:p>
          <a:p>
            <a:pPr marL="0" indent="0">
              <a:buNone/>
            </a:pPr>
            <a:r>
              <a:rPr lang="hr-HR" dirty="0"/>
              <a:t> </a:t>
            </a:r>
            <a:r>
              <a:rPr lang="hr-HR" dirty="0" smtClean="0"/>
              <a:t>       1. i 2. ZOOOSŠ-a</a:t>
            </a:r>
          </a:p>
          <a:p>
            <a:pPr marL="0" indent="0">
              <a:buNone/>
            </a:pPr>
            <a:r>
              <a:rPr lang="hr-HR" dirty="0"/>
              <a:t>	</a:t>
            </a:r>
            <a:r>
              <a:rPr lang="hr-HR" dirty="0" smtClean="0"/>
              <a:t>- osoba ne smije biti osuđena </a:t>
            </a:r>
            <a:r>
              <a:rPr lang="hr-HR" dirty="0"/>
              <a:t>neko </a:t>
            </a:r>
            <a:endParaRPr lang="hr-HR" dirty="0" smtClean="0"/>
          </a:p>
          <a:p>
            <a:pPr marL="0" indent="0">
              <a:buNone/>
            </a:pPr>
            <a:r>
              <a:rPr lang="hr-HR" dirty="0" smtClean="0"/>
              <a:t>         od </a:t>
            </a:r>
            <a:r>
              <a:rPr lang="hr-HR" dirty="0"/>
              <a:t>kaznenih djela iz članka 106. </a:t>
            </a:r>
            <a:r>
              <a:rPr lang="hr-HR" dirty="0" smtClean="0"/>
              <a:t>stavka</a:t>
            </a:r>
          </a:p>
          <a:p>
            <a:pPr marL="0" indent="0">
              <a:buNone/>
            </a:pPr>
            <a:r>
              <a:rPr lang="hr-HR" dirty="0"/>
              <a:t>	 </a:t>
            </a:r>
            <a:r>
              <a:rPr lang="hr-HR" dirty="0" smtClean="0"/>
              <a:t> 1</a:t>
            </a:r>
            <a:r>
              <a:rPr lang="hr-HR" dirty="0"/>
              <a:t>. i 2. ZOOOSŠ-a</a:t>
            </a:r>
          </a:p>
          <a:p>
            <a:pPr marL="0" indent="0">
              <a:buNone/>
            </a:pPr>
            <a:endParaRPr lang="hr-HR"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9741" y="3410193"/>
            <a:ext cx="3249807" cy="2308027"/>
          </a:xfrm>
          <a:prstGeom prst="rect">
            <a:avLst/>
          </a:prstGeom>
        </p:spPr>
      </p:pic>
    </p:spTree>
    <p:extLst>
      <p:ext uri="{BB962C8B-B14F-4D97-AF65-F5344CB8AC3E}">
        <p14:creationId xmlns:p14="http://schemas.microsoft.com/office/powerpoint/2010/main" val="65459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05308"/>
            <a:ext cx="8946541" cy="5643092"/>
          </a:xfrm>
        </p:spPr>
        <p:txBody>
          <a:bodyPr>
            <a:normAutofit/>
          </a:bodyPr>
          <a:lstStyle/>
          <a:p>
            <a:endParaRPr lang="hr-HR" sz="2400" b="1" dirty="0" smtClean="0">
              <a:solidFill>
                <a:schemeClr val="accent3"/>
              </a:solidFill>
            </a:endParaRPr>
          </a:p>
          <a:p>
            <a:r>
              <a:rPr lang="hr-HR" sz="2400" b="1" dirty="0" smtClean="0">
                <a:solidFill>
                  <a:schemeClr val="accent3"/>
                </a:solidFill>
              </a:rPr>
              <a:t>staž osiguranja </a:t>
            </a:r>
          </a:p>
          <a:p>
            <a:pPr marL="0" indent="0">
              <a:buNone/>
            </a:pPr>
            <a:endParaRPr lang="hr-HR" sz="2400" b="1" dirty="0" smtClean="0">
              <a:solidFill>
                <a:schemeClr val="accent3"/>
              </a:solidFill>
            </a:endParaRPr>
          </a:p>
          <a:p>
            <a:pPr marL="0" indent="0">
              <a:buNone/>
            </a:pPr>
            <a:r>
              <a:rPr lang="hr-HR" sz="2400" b="1" dirty="0" smtClean="0">
                <a:solidFill>
                  <a:schemeClr val="accent3"/>
                </a:solidFill>
              </a:rPr>
              <a:t>	</a:t>
            </a:r>
            <a:r>
              <a:rPr lang="hr-HR" dirty="0" smtClean="0"/>
              <a:t>-</a:t>
            </a:r>
            <a:r>
              <a:rPr lang="hr-HR" b="1" dirty="0" smtClean="0"/>
              <a:t> </a:t>
            </a:r>
            <a:r>
              <a:rPr lang="hr-HR" dirty="0" smtClean="0"/>
              <a:t>najmanje 8 godina staža osiguranja u školskim ili drugim</a:t>
            </a:r>
          </a:p>
          <a:p>
            <a:pPr marL="0" indent="0">
              <a:buNone/>
            </a:pPr>
            <a:r>
              <a:rPr lang="hr-HR" dirty="0"/>
              <a:t>	</a:t>
            </a:r>
            <a:r>
              <a:rPr lang="hr-HR" dirty="0" smtClean="0"/>
              <a:t>  ustanovama u sustavu obrazovanja ili u tijelima državne uprave </a:t>
            </a:r>
          </a:p>
          <a:p>
            <a:pPr marL="0" indent="0">
              <a:buNone/>
            </a:pPr>
            <a:r>
              <a:rPr lang="hr-HR" dirty="0"/>
              <a:t> </a:t>
            </a:r>
            <a:r>
              <a:rPr lang="hr-HR" dirty="0" smtClean="0"/>
              <a:t>        nadležnim za obrazovanje, od čega najmanje 5 godina na </a:t>
            </a:r>
          </a:p>
          <a:p>
            <a:pPr marL="0" indent="0">
              <a:buNone/>
            </a:pPr>
            <a:r>
              <a:rPr lang="hr-HR" dirty="0"/>
              <a:t>	</a:t>
            </a:r>
            <a:r>
              <a:rPr lang="hr-HR" dirty="0" smtClean="0"/>
              <a:t>  odgojno-obrazovnim poslovima u školskim ustanovama</a:t>
            </a:r>
            <a:endParaRPr lang="hr-HR" dirty="0"/>
          </a:p>
        </p:txBody>
      </p:sp>
    </p:spTree>
    <p:extLst>
      <p:ext uri="{BB962C8B-B14F-4D97-AF65-F5344CB8AC3E}">
        <p14:creationId xmlns:p14="http://schemas.microsoft.com/office/powerpoint/2010/main" val="1287432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r>
              <a:rPr lang="hr-HR" sz="2400" dirty="0" smtClean="0"/>
              <a:t/>
            </a:r>
            <a:br>
              <a:rPr lang="hr-HR" sz="2400" dirty="0" smtClean="0"/>
            </a:br>
            <a:r>
              <a:rPr lang="hr-HR" sz="2400" b="1" i="1" dirty="0" smtClean="0">
                <a:solidFill>
                  <a:srgbClr val="92D050"/>
                </a:solidFill>
              </a:rPr>
              <a:t>Smatra li se radno iskustvo na poslovima ravnatelja škole radnim iskustvom na odgojno-obrazovnim poslovima u</a:t>
            </a:r>
            <a:br>
              <a:rPr lang="hr-HR" sz="2400" b="1" i="1" dirty="0" smtClean="0">
                <a:solidFill>
                  <a:srgbClr val="92D050"/>
                </a:solidFill>
              </a:rPr>
            </a:br>
            <a:r>
              <a:rPr lang="hr-HR" sz="2400" b="1" i="1" dirty="0" smtClean="0">
                <a:solidFill>
                  <a:srgbClr val="92D050"/>
                </a:solidFill>
              </a:rPr>
              <a:t>školskim ustanovama?</a:t>
            </a:r>
            <a:endParaRPr lang="hr-HR" sz="2400" b="1" i="1" dirty="0">
              <a:solidFill>
                <a:srgbClr val="92D050"/>
              </a:solidFill>
            </a:endParaRPr>
          </a:p>
        </p:txBody>
      </p:sp>
      <p:sp>
        <p:nvSpPr>
          <p:cNvPr id="3" name="Content Placeholder 2"/>
          <p:cNvSpPr>
            <a:spLocks noGrp="1"/>
          </p:cNvSpPr>
          <p:nvPr>
            <p:ph idx="1"/>
          </p:nvPr>
        </p:nvSpPr>
        <p:spPr>
          <a:xfrm>
            <a:off x="1103312" y="2052918"/>
            <a:ext cx="8946541" cy="4195481"/>
          </a:xfrm>
        </p:spPr>
        <p:txBody>
          <a:bodyPr>
            <a:normAutofit/>
          </a:bodyPr>
          <a:lstStyle/>
          <a:p>
            <a:endParaRPr lang="hr-HR" dirty="0" smtClean="0"/>
          </a:p>
          <a:p>
            <a:r>
              <a:rPr lang="hr-HR" dirty="0"/>
              <a:t>radno iskustvo na odgojno-obrazovnim </a:t>
            </a:r>
            <a:r>
              <a:rPr lang="hr-HR" dirty="0" smtClean="0"/>
              <a:t>poslovima - </a:t>
            </a:r>
            <a:r>
              <a:rPr lang="hr-HR" dirty="0"/>
              <a:t>uvjet</a:t>
            </a:r>
          </a:p>
          <a:p>
            <a:pPr marL="0" indent="0">
              <a:buNone/>
            </a:pPr>
            <a:r>
              <a:rPr lang="hr-HR" dirty="0"/>
              <a:t>     za </a:t>
            </a:r>
            <a:r>
              <a:rPr lang="hr-HR" dirty="0" smtClean="0"/>
              <a:t>ravnatelje od 1. srpnja 2001. godine </a:t>
            </a:r>
          </a:p>
          <a:p>
            <a:pPr marL="0" indent="0">
              <a:buNone/>
            </a:pPr>
            <a:r>
              <a:rPr lang="hr-HR" dirty="0" smtClean="0"/>
              <a:t>    (Zakon o izmjenama i dopunama  Zakona o osnovnom školstvu</a:t>
            </a:r>
          </a:p>
          <a:p>
            <a:pPr marL="0" indent="0">
              <a:buNone/>
            </a:pPr>
            <a:r>
              <a:rPr lang="hr-HR" dirty="0"/>
              <a:t> </a:t>
            </a:r>
            <a:r>
              <a:rPr lang="hr-HR" dirty="0" smtClean="0"/>
              <a:t>    Zakon </a:t>
            </a:r>
            <a:r>
              <a:rPr lang="hr-HR" dirty="0"/>
              <a:t>o izmjenama i dopunama  Zakona o </a:t>
            </a:r>
            <a:r>
              <a:rPr lang="hr-HR" dirty="0" smtClean="0"/>
              <a:t>srednjem školstvu </a:t>
            </a:r>
          </a:p>
          <a:p>
            <a:pPr marL="0" indent="0">
              <a:buNone/>
            </a:pPr>
            <a:r>
              <a:rPr lang="hr-HR" dirty="0"/>
              <a:t> </a:t>
            </a:r>
            <a:r>
              <a:rPr lang="hr-HR" dirty="0" smtClean="0"/>
              <a:t>    NN,   59/01)</a:t>
            </a:r>
          </a:p>
          <a:p>
            <a:pPr marL="0" indent="0">
              <a:buNone/>
            </a:pPr>
            <a:endParaRPr lang="hr-HR" dirty="0"/>
          </a:p>
          <a:p>
            <a:pPr>
              <a:buFont typeface="Wingdings" panose="05000000000000000000" pitchFamily="2" charset="2"/>
              <a:buChar char="§"/>
            </a:pPr>
            <a:r>
              <a:rPr lang="hr-HR" dirty="0" smtClean="0"/>
              <a:t>učiteljsko/nastavničko vijeće čine svi učitelji/nastavnici i stručni suradnici škole te RAVNATELj škole</a:t>
            </a:r>
            <a:endParaRPr lang="hr-HR" dirty="0"/>
          </a:p>
          <a:p>
            <a:pPr marL="0" indent="0">
              <a:buNone/>
            </a:pPr>
            <a:endParaRPr lang="hr-HR" dirty="0"/>
          </a:p>
          <a:p>
            <a:endParaRPr lang="hr-HR" dirty="0" smtClean="0"/>
          </a:p>
        </p:txBody>
      </p:sp>
    </p:spTree>
    <p:extLst>
      <p:ext uri="{BB962C8B-B14F-4D97-AF65-F5344CB8AC3E}">
        <p14:creationId xmlns:p14="http://schemas.microsoft.com/office/powerpoint/2010/main" val="90247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pPr algn="ctr"/>
            <a:r>
              <a:rPr lang="hr-HR" sz="2800" dirty="0" smtClean="0"/>
              <a:t/>
            </a:r>
            <a:br>
              <a:rPr lang="hr-HR" sz="2800" dirty="0" smtClean="0"/>
            </a:br>
            <a:r>
              <a:rPr lang="hr-HR" sz="2800" b="1" i="1" dirty="0" smtClean="0">
                <a:solidFill>
                  <a:schemeClr val="accent2"/>
                </a:solidFill>
              </a:rPr>
              <a:t>Na koje razdoblje se bira ravnatelj?</a:t>
            </a:r>
            <a:endParaRPr lang="hr-HR" sz="2800" b="1" i="1" dirty="0">
              <a:solidFill>
                <a:schemeClr val="accent2"/>
              </a:solidFill>
            </a:endParaRPr>
          </a:p>
        </p:txBody>
      </p:sp>
      <p:sp>
        <p:nvSpPr>
          <p:cNvPr id="3" name="Content Placeholder 2"/>
          <p:cNvSpPr>
            <a:spLocks noGrp="1"/>
          </p:cNvSpPr>
          <p:nvPr>
            <p:ph idx="1"/>
          </p:nvPr>
        </p:nvSpPr>
        <p:spPr>
          <a:xfrm>
            <a:off x="2077960" y="2117313"/>
            <a:ext cx="7667173" cy="4195481"/>
          </a:xfrm>
        </p:spPr>
        <p:txBody>
          <a:bodyPr/>
          <a:lstStyle/>
          <a:p>
            <a:pPr marL="0" indent="0">
              <a:buNone/>
            </a:pPr>
            <a:endParaRPr lang="hr-HR" dirty="0" smtClean="0"/>
          </a:p>
          <a:p>
            <a:r>
              <a:rPr lang="hr-HR" dirty="0" smtClean="0"/>
              <a:t>na mandat od                               godina</a:t>
            </a:r>
          </a:p>
          <a:p>
            <a:endParaRPr lang="hr-HR" dirty="0"/>
          </a:p>
          <a:p>
            <a:endParaRPr lang="hr-HR" dirty="0" smtClean="0"/>
          </a:p>
          <a:p>
            <a:endParaRPr lang="hr-HR" dirty="0"/>
          </a:p>
          <a:p>
            <a:r>
              <a:rPr lang="hr-HR" dirty="0" smtClean="0"/>
              <a:t>ista osoba može ponovno biti imenovana za ravnatelja</a:t>
            </a:r>
            <a:endParaRPr lang="hr-H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1" y="2030391"/>
            <a:ext cx="1532466" cy="1611631"/>
          </a:xfrm>
          <a:prstGeom prst="rect">
            <a:avLst/>
          </a:prstGeom>
        </p:spPr>
      </p:pic>
    </p:spTree>
    <p:extLst>
      <p:ext uri="{BB962C8B-B14F-4D97-AF65-F5344CB8AC3E}">
        <p14:creationId xmlns:p14="http://schemas.microsoft.com/office/powerpoint/2010/main" val="3186485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600200"/>
          </a:xfrm>
        </p:spPr>
        <p:txBody>
          <a:bodyPr/>
          <a:lstStyle/>
          <a:p>
            <a:pPr algn="ctr"/>
            <a:r>
              <a:rPr lang="hr-HR" sz="2000" dirty="0" smtClean="0"/>
              <a:t/>
            </a:r>
            <a:br>
              <a:rPr lang="hr-HR" sz="2000" dirty="0" smtClean="0"/>
            </a:br>
            <a:r>
              <a:rPr lang="hr-HR" sz="2400" b="1" i="1" dirty="0" smtClean="0">
                <a:solidFill>
                  <a:schemeClr val="accent3"/>
                </a:solidFill>
              </a:rPr>
              <a:t>Može li biti imenovana ravnateljem osoba koja će prije isteka ravnateljskog mandata navršiti 65 godina života i 15 godina mirovinskog staža?</a:t>
            </a:r>
            <a:endParaRPr lang="hr-HR" sz="2400" b="1" i="1" dirty="0">
              <a:solidFill>
                <a:schemeClr val="accent3"/>
              </a:solidFill>
            </a:endParaRPr>
          </a:p>
        </p:txBody>
      </p:sp>
      <p:sp>
        <p:nvSpPr>
          <p:cNvPr id="3" name="Content Placeholder 2"/>
          <p:cNvSpPr>
            <a:spLocks noGrp="1"/>
          </p:cNvSpPr>
          <p:nvPr>
            <p:ph idx="1"/>
          </p:nvPr>
        </p:nvSpPr>
        <p:spPr>
          <a:xfrm>
            <a:off x="1103312" y="2662519"/>
            <a:ext cx="8946541" cy="4195481"/>
          </a:xfrm>
        </p:spPr>
        <p:txBody>
          <a:bodyPr/>
          <a:lstStyle/>
          <a:p>
            <a:pPr marL="0" indent="0">
              <a:buNone/>
            </a:pPr>
            <a:endParaRPr lang="hr-HR" dirty="0" smtClean="0"/>
          </a:p>
          <a:p>
            <a:r>
              <a:rPr lang="hr-HR" dirty="0" smtClean="0"/>
              <a:t>može, ali joj ugovor o radu po sili zakona (čl. 130.a, toč.3.) prestaje</a:t>
            </a:r>
          </a:p>
          <a:p>
            <a:pPr marL="0" indent="0">
              <a:buNone/>
            </a:pPr>
            <a:r>
              <a:rPr lang="hr-HR" dirty="0"/>
              <a:t> </a:t>
            </a:r>
            <a:r>
              <a:rPr lang="hr-HR" dirty="0" smtClean="0"/>
              <a:t>    na kraju školske godine u kojoj je navršila 65 godina života i stekla 15</a:t>
            </a:r>
          </a:p>
          <a:p>
            <a:pPr marL="0" indent="0">
              <a:buNone/>
            </a:pPr>
            <a:r>
              <a:rPr lang="hr-HR" dirty="0"/>
              <a:t> </a:t>
            </a:r>
            <a:r>
              <a:rPr lang="hr-HR" dirty="0" smtClean="0"/>
              <a:t>    godina mirovinskog staža</a:t>
            </a:r>
            <a:endParaRPr lang="hr-HR" dirty="0"/>
          </a:p>
        </p:txBody>
      </p:sp>
    </p:spTree>
    <p:extLst>
      <p:ext uri="{BB962C8B-B14F-4D97-AF65-F5344CB8AC3E}">
        <p14:creationId xmlns:p14="http://schemas.microsoft.com/office/powerpoint/2010/main" val="306076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516466"/>
            <a:ext cx="8946541" cy="1371601"/>
          </a:xfrm>
        </p:spPr>
        <p:txBody>
          <a:bodyPr/>
          <a:lstStyle/>
          <a:p>
            <a:pPr algn="ctr"/>
            <a:r>
              <a:rPr lang="hr-HR" sz="2800" dirty="0" smtClean="0"/>
              <a:t/>
            </a:r>
            <a:br>
              <a:rPr lang="hr-HR" sz="2800" dirty="0" smtClean="0"/>
            </a:br>
            <a:r>
              <a:rPr lang="hr-HR" sz="2800" b="1" i="1" dirty="0" smtClean="0">
                <a:solidFill>
                  <a:schemeClr val="accent3">
                    <a:lumMod val="60000"/>
                    <a:lumOff val="40000"/>
                  </a:schemeClr>
                </a:solidFill>
              </a:rPr>
              <a:t>Prednost pri zapošljavanju</a:t>
            </a:r>
            <a:endParaRPr lang="hr-HR" sz="2800" b="1" i="1" dirty="0">
              <a:solidFill>
                <a:schemeClr val="accent3">
                  <a:lumMod val="60000"/>
                  <a:lumOff val="40000"/>
                </a:schemeClr>
              </a:solidFill>
            </a:endParaRPr>
          </a:p>
        </p:txBody>
      </p:sp>
      <p:sp>
        <p:nvSpPr>
          <p:cNvPr id="3" name="Content Placeholder 2"/>
          <p:cNvSpPr>
            <a:spLocks noGrp="1"/>
          </p:cNvSpPr>
          <p:nvPr>
            <p:ph idx="1"/>
          </p:nvPr>
        </p:nvSpPr>
        <p:spPr>
          <a:xfrm>
            <a:off x="1171046" y="1671918"/>
            <a:ext cx="8946541" cy="4195481"/>
          </a:xfrm>
        </p:spPr>
        <p:txBody>
          <a:bodyPr/>
          <a:lstStyle/>
          <a:p>
            <a:endParaRPr lang="hr-HR" dirty="0" smtClean="0"/>
          </a:p>
          <a:p>
            <a:r>
              <a:rPr lang="hr-HR" dirty="0" smtClean="0"/>
              <a:t>Zakon o hrvatskim braniteljima iz Domovinskog rata i članovima njihovih obitelji („Narodne novine”, broj 121/17.)</a:t>
            </a:r>
          </a:p>
          <a:p>
            <a:pPr marL="0" indent="0">
              <a:buNone/>
            </a:pPr>
            <a:endParaRPr lang="hr-HR" dirty="0" smtClean="0"/>
          </a:p>
          <a:p>
            <a:r>
              <a:rPr lang="hr-HR" dirty="0" smtClean="0"/>
              <a:t>Zakon o profesionalnoj rehabilitaciji i zapošljavanju osoba s invaliditetom („Narodne novine”, broj 157/13. i 152/14.)</a:t>
            </a:r>
          </a:p>
          <a:p>
            <a:pPr marL="0" indent="0">
              <a:buNone/>
            </a:pPr>
            <a:endParaRPr lang="hr-HR" dirty="0"/>
          </a:p>
          <a:p>
            <a:r>
              <a:rPr lang="hr-HR" dirty="0" smtClean="0"/>
              <a:t>Zakon o zaštiti vojnih i civilnih invalida rata („Narodne novine”, broj</a:t>
            </a:r>
          </a:p>
          <a:p>
            <a:pPr marL="0" indent="0">
              <a:buNone/>
            </a:pPr>
            <a:r>
              <a:rPr lang="hr-HR" dirty="0" smtClean="0"/>
              <a:t>     33/92</a:t>
            </a:r>
            <a:r>
              <a:rPr lang="hr-HR" dirty="0"/>
              <a:t>., 57/92., 77/92., 27/93., 58/93., 2/94., 76/94., 108/95., 108/96., </a:t>
            </a:r>
            <a:endParaRPr lang="hr-HR" dirty="0" smtClean="0"/>
          </a:p>
          <a:p>
            <a:pPr marL="0" indent="0">
              <a:buNone/>
            </a:pPr>
            <a:r>
              <a:rPr lang="hr-HR" dirty="0"/>
              <a:t> </a:t>
            </a:r>
            <a:r>
              <a:rPr lang="hr-HR" dirty="0" smtClean="0"/>
              <a:t>    82/01</a:t>
            </a:r>
            <a:r>
              <a:rPr lang="hr-HR" dirty="0"/>
              <a:t>., 103/03.i 148/13</a:t>
            </a:r>
            <a:r>
              <a:rPr lang="hr-HR" dirty="0" smtClean="0"/>
              <a:t>)</a:t>
            </a:r>
          </a:p>
          <a:p>
            <a:pPr marL="0" indent="0">
              <a:buNone/>
            </a:pPr>
            <a:endParaRPr lang="hr-HR" dirty="0" smtClean="0"/>
          </a:p>
          <a:p>
            <a:pPr marL="0" indent="0">
              <a:buNone/>
            </a:pPr>
            <a:endParaRPr lang="hr-HR" dirty="0"/>
          </a:p>
          <a:p>
            <a:pPr marL="0" indent="0">
              <a:buNone/>
            </a:pPr>
            <a:endParaRPr lang="hr-HR" dirty="0" smtClean="0"/>
          </a:p>
        </p:txBody>
      </p:sp>
    </p:spTree>
    <p:extLst>
      <p:ext uri="{BB962C8B-B14F-4D97-AF65-F5344CB8AC3E}">
        <p14:creationId xmlns:p14="http://schemas.microsoft.com/office/powerpoint/2010/main" val="2161806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99532"/>
            <a:ext cx="8947522" cy="1353715"/>
          </a:xfrm>
        </p:spPr>
        <p:txBody>
          <a:bodyPr/>
          <a:lstStyle/>
          <a:p>
            <a:pPr algn="ctr"/>
            <a:r>
              <a:rPr lang="hr-HR" sz="2800" b="1" i="1" dirty="0" smtClean="0">
                <a:solidFill>
                  <a:schemeClr val="accent3">
                    <a:lumMod val="60000"/>
                    <a:lumOff val="40000"/>
                  </a:schemeClr>
                </a:solidFill>
              </a:rPr>
              <a:t/>
            </a:r>
            <a:br>
              <a:rPr lang="hr-HR" sz="2800" b="1" i="1" dirty="0" smtClean="0">
                <a:solidFill>
                  <a:schemeClr val="accent3">
                    <a:lumMod val="60000"/>
                    <a:lumOff val="40000"/>
                  </a:schemeClr>
                </a:solidFill>
              </a:rPr>
            </a:br>
            <a:r>
              <a:rPr lang="hr-HR" sz="2800" b="1" i="1" dirty="0" smtClean="0">
                <a:solidFill>
                  <a:schemeClr val="accent3">
                    <a:lumMod val="60000"/>
                    <a:lumOff val="40000"/>
                  </a:schemeClr>
                </a:solidFill>
              </a:rPr>
              <a:t>Zakon </a:t>
            </a:r>
            <a:r>
              <a:rPr lang="hr-HR" sz="2800" b="1" i="1" dirty="0">
                <a:solidFill>
                  <a:schemeClr val="accent3">
                    <a:lumMod val="60000"/>
                    <a:lumOff val="40000"/>
                  </a:schemeClr>
                </a:solidFill>
              </a:rPr>
              <a:t>o hrvatskim braniteljima iz Domovinskog rata i članovima njihovih </a:t>
            </a:r>
            <a:r>
              <a:rPr lang="hr-HR" sz="2800" b="1" i="1" dirty="0" smtClean="0">
                <a:solidFill>
                  <a:schemeClr val="accent3">
                    <a:lumMod val="60000"/>
                    <a:lumOff val="40000"/>
                  </a:schemeClr>
                </a:solidFill>
              </a:rPr>
              <a:t>obitelji</a:t>
            </a:r>
            <a:br>
              <a:rPr lang="hr-HR" sz="2800" b="1" i="1" dirty="0" smtClean="0">
                <a:solidFill>
                  <a:schemeClr val="accent3">
                    <a:lumMod val="60000"/>
                    <a:lumOff val="40000"/>
                  </a:schemeClr>
                </a:solidFill>
              </a:rPr>
            </a:br>
            <a:endParaRPr lang="hr-HR" sz="2800" dirty="0"/>
          </a:p>
        </p:txBody>
      </p:sp>
      <p:sp>
        <p:nvSpPr>
          <p:cNvPr id="3" name="Content Placeholder 2"/>
          <p:cNvSpPr>
            <a:spLocks noGrp="1"/>
          </p:cNvSpPr>
          <p:nvPr>
            <p:ph sz="half" idx="1"/>
          </p:nvPr>
        </p:nvSpPr>
        <p:spPr>
          <a:xfrm>
            <a:off x="1103312" y="2362199"/>
            <a:ext cx="4396339" cy="3894139"/>
          </a:xfrm>
        </p:spPr>
        <p:style>
          <a:lnRef idx="2">
            <a:schemeClr val="accent2">
              <a:shade val="50000"/>
            </a:schemeClr>
          </a:lnRef>
          <a:fillRef idx="1">
            <a:schemeClr val="accent2"/>
          </a:fillRef>
          <a:effectRef idx="0">
            <a:schemeClr val="accent2"/>
          </a:effectRef>
          <a:fontRef idx="minor">
            <a:schemeClr val="lt1"/>
          </a:fontRef>
        </p:style>
        <p:txBody>
          <a:bodyPr/>
          <a:lstStyle/>
          <a:p>
            <a:r>
              <a:rPr lang="hr-HR" dirty="0" smtClean="0"/>
              <a:t> </a:t>
            </a:r>
            <a:r>
              <a:rPr lang="hr-HR" b="1" i="1" dirty="0" smtClean="0">
                <a:solidFill>
                  <a:schemeClr val="accent5"/>
                </a:solidFill>
              </a:rPr>
              <a:t>ranije važeći</a:t>
            </a:r>
            <a:r>
              <a:rPr lang="hr-HR" b="1" dirty="0" smtClean="0">
                <a:solidFill>
                  <a:schemeClr val="accent5"/>
                </a:solidFill>
              </a:rPr>
              <a:t> </a:t>
            </a:r>
            <a:r>
              <a:rPr lang="hr-HR" b="1" dirty="0" smtClean="0"/>
              <a:t>Zakon</a:t>
            </a:r>
            <a:endParaRPr lang="hr-HR" b="1" dirty="0"/>
          </a:p>
          <a:p>
            <a:pPr>
              <a:buFont typeface="Arial" panose="020B0604020202020204" pitchFamily="34" charset="0"/>
              <a:buChar char="•"/>
            </a:pPr>
            <a:r>
              <a:rPr lang="hr-HR" dirty="0" smtClean="0"/>
              <a:t>sadržavao je odredbu koja je propisivala da se prednost pri zapošljavanju ne odnosi na slučajeve zapošljavanja na poslovima radnih mjesta koja su zakonom ili drugim propisom utvrđena kao rukovodeća radna mjesta</a:t>
            </a:r>
          </a:p>
          <a:p>
            <a:pPr>
              <a:buFont typeface="Arial" panose="020B0604020202020204" pitchFamily="34" charset="0"/>
              <a:buChar char="•"/>
            </a:pPr>
            <a:endParaRPr lang="hr-HR" dirty="0"/>
          </a:p>
          <a:p>
            <a:pPr>
              <a:buFont typeface="Arial" panose="020B0604020202020204" pitchFamily="34" charset="0"/>
              <a:buChar char="•"/>
            </a:pPr>
            <a:r>
              <a:rPr lang="hr-HR" dirty="0" smtClean="0"/>
              <a:t>nadležnost inspekcije rada</a:t>
            </a:r>
            <a:endParaRPr lang="hr-HR" dirty="0"/>
          </a:p>
        </p:txBody>
      </p:sp>
      <p:sp>
        <p:nvSpPr>
          <p:cNvPr id="4" name="Content Placeholder 3"/>
          <p:cNvSpPr>
            <a:spLocks noGrp="1"/>
          </p:cNvSpPr>
          <p:nvPr>
            <p:ph sz="half" idx="2"/>
          </p:nvPr>
        </p:nvSpPr>
        <p:spPr>
          <a:xfrm>
            <a:off x="5654493" y="2362199"/>
            <a:ext cx="4396341" cy="3894138"/>
          </a:xfrm>
        </p:spPr>
        <p:style>
          <a:lnRef idx="0">
            <a:schemeClr val="accent1"/>
          </a:lnRef>
          <a:fillRef idx="3">
            <a:schemeClr val="accent1"/>
          </a:fillRef>
          <a:effectRef idx="3">
            <a:schemeClr val="accent1"/>
          </a:effectRef>
          <a:fontRef idx="minor">
            <a:schemeClr val="lt1"/>
          </a:fontRef>
        </p:style>
        <p:txBody>
          <a:bodyPr/>
          <a:lstStyle/>
          <a:p>
            <a:r>
              <a:rPr lang="hr-HR" b="1" i="1" dirty="0" smtClean="0">
                <a:solidFill>
                  <a:schemeClr val="accent5"/>
                </a:solidFill>
              </a:rPr>
              <a:t>sadašnji </a:t>
            </a:r>
            <a:r>
              <a:rPr lang="hr-HR" dirty="0" smtClean="0"/>
              <a:t> </a:t>
            </a:r>
            <a:r>
              <a:rPr lang="hr-HR" b="1" dirty="0" smtClean="0"/>
              <a:t>Zakon </a:t>
            </a:r>
          </a:p>
          <a:p>
            <a:pPr>
              <a:buFont typeface="Arial" panose="020B0604020202020204" pitchFamily="34" charset="0"/>
              <a:buChar char="•"/>
            </a:pPr>
            <a:r>
              <a:rPr lang="hr-HR" dirty="0"/>
              <a:t>n</a:t>
            </a:r>
            <a:r>
              <a:rPr lang="hr-HR" dirty="0" smtClean="0"/>
              <a:t>e sadrži odredbu koja propisuje izuzeće od primjene kod zapošljavanja na rukovodećim mjestima </a:t>
            </a:r>
          </a:p>
          <a:p>
            <a:pPr marL="0" indent="0">
              <a:buNone/>
            </a:pPr>
            <a:endParaRPr lang="hr-HR" dirty="0" smtClean="0"/>
          </a:p>
          <a:p>
            <a:pPr>
              <a:buFont typeface="Arial" panose="020B0604020202020204" pitchFamily="34" charset="0"/>
              <a:buChar char="•"/>
            </a:pPr>
            <a:r>
              <a:rPr lang="hr-HR" dirty="0" smtClean="0"/>
              <a:t>eksplicitno mišljenje nadležnog </a:t>
            </a:r>
          </a:p>
          <a:p>
            <a:pPr marL="0" indent="0">
              <a:buNone/>
            </a:pPr>
            <a:r>
              <a:rPr lang="hr-HR" dirty="0"/>
              <a:t> </a:t>
            </a:r>
            <a:r>
              <a:rPr lang="hr-HR" dirty="0" smtClean="0"/>
              <a:t>     Ministarstva branitelja</a:t>
            </a:r>
          </a:p>
          <a:p>
            <a:pPr marL="0" indent="0">
              <a:buNone/>
            </a:pPr>
            <a:endParaRPr lang="hr-HR" dirty="0"/>
          </a:p>
          <a:p>
            <a:pPr>
              <a:buFont typeface="Arial" panose="020B0604020202020204" pitchFamily="34" charset="0"/>
              <a:buChar char="•"/>
            </a:pPr>
            <a:r>
              <a:rPr lang="hr-HR" dirty="0" smtClean="0"/>
              <a:t>nadležnost prosvjetne inspekcije</a:t>
            </a:r>
            <a:endParaRPr lang="hr-HR" dirty="0"/>
          </a:p>
        </p:txBody>
      </p:sp>
    </p:spTree>
    <p:extLst>
      <p:ext uri="{BB962C8B-B14F-4D97-AF65-F5344CB8AC3E}">
        <p14:creationId xmlns:p14="http://schemas.microsoft.com/office/powerpoint/2010/main" val="2792542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331" y="440266"/>
            <a:ext cx="8947522" cy="812801"/>
          </a:xfrm>
        </p:spPr>
        <p:txBody>
          <a:bodyPr/>
          <a:lstStyle/>
          <a:p>
            <a:pPr algn="ctr"/>
            <a:r>
              <a:rPr lang="hr-HR" sz="2400" b="1" i="1" dirty="0" smtClean="0"/>
              <a:t/>
            </a:r>
            <a:br>
              <a:rPr lang="hr-HR" sz="2400" b="1" i="1" dirty="0" smtClean="0"/>
            </a:br>
            <a:r>
              <a:rPr lang="hr-HR" sz="2400" b="1" i="1" dirty="0" smtClean="0">
                <a:solidFill>
                  <a:schemeClr val="accent5"/>
                </a:solidFill>
              </a:rPr>
              <a:t>Osobe koje ostvaruju prednost pri zapošljavanju</a:t>
            </a:r>
            <a:endParaRPr lang="hr-HR" sz="2400" b="1" i="1" dirty="0">
              <a:solidFill>
                <a:schemeClr val="accent5"/>
              </a:solidFill>
            </a:endParaRPr>
          </a:p>
        </p:txBody>
      </p:sp>
      <p:sp>
        <p:nvSpPr>
          <p:cNvPr id="3" name="Content Placeholder 2"/>
          <p:cNvSpPr>
            <a:spLocks noGrp="1"/>
          </p:cNvSpPr>
          <p:nvPr>
            <p:ph idx="1"/>
          </p:nvPr>
        </p:nvSpPr>
        <p:spPr>
          <a:xfrm>
            <a:off x="1103312" y="1507068"/>
            <a:ext cx="8946541" cy="4741332"/>
          </a:xfrm>
          <a:ln>
            <a:solidFill>
              <a:schemeClr val="accent2"/>
            </a:solidFill>
          </a:ln>
        </p:spPr>
        <p:txBody>
          <a:bodyPr>
            <a:noAutofit/>
          </a:bodyPr>
          <a:lstStyle/>
          <a:p>
            <a:pPr marL="0" indent="0">
              <a:buNone/>
            </a:pPr>
            <a:endParaRPr lang="hr-HR" sz="1600" dirty="0" smtClean="0"/>
          </a:p>
          <a:p>
            <a:r>
              <a:rPr lang="hr-HR" sz="1600" dirty="0" smtClean="0"/>
              <a:t>pravne osobe s javnim ovlastima su prilikom zapošljavanja temeljem javnog natječaja, oglasa ili u postupku zapošljavanja provedenom na drugi način, obvezne dati prednost pod jednakom uvjetima nezaposlenom, prema sljedećem redoslijedu:</a:t>
            </a:r>
          </a:p>
          <a:p>
            <a:pPr marL="0" indent="0">
              <a:buNone/>
            </a:pPr>
            <a:r>
              <a:rPr lang="hr-HR" sz="1600" dirty="0" smtClean="0"/>
              <a:t>	a</a:t>
            </a:r>
            <a:r>
              <a:rPr lang="hr-HR" sz="1600" dirty="0"/>
              <a:t>) djetetu smrtno stradalog hrvatskog branitelja iz Domovinskog rata, nestalog </a:t>
            </a:r>
            <a:r>
              <a:rPr lang="hr-HR" sz="1600" dirty="0" smtClean="0"/>
              <a:t>	  	     	     hrvatskog </a:t>
            </a:r>
            <a:r>
              <a:rPr lang="hr-HR" sz="1600" dirty="0"/>
              <a:t>branitelja iz Domovinskog rata i hrvatskog branitelja bez oba </a:t>
            </a:r>
            <a:r>
              <a:rPr lang="hr-HR" sz="1600" dirty="0" smtClean="0"/>
              <a:t>		  	     	     roditelja </a:t>
            </a:r>
            <a:r>
              <a:rPr lang="hr-HR" sz="1600" dirty="0"/>
              <a:t>ili bez roditeljske skrbi</a:t>
            </a:r>
          </a:p>
          <a:p>
            <a:pPr marL="0" indent="0">
              <a:buNone/>
            </a:pPr>
            <a:r>
              <a:rPr lang="hr-HR" sz="1600" dirty="0" smtClean="0"/>
              <a:t>	b</a:t>
            </a:r>
            <a:r>
              <a:rPr lang="hr-HR" sz="1600" dirty="0"/>
              <a:t>) djetetu smrtno stradalog hrvatskog branitelja iz Domovinskog rata i nestalog </a:t>
            </a:r>
            <a:r>
              <a:rPr lang="hr-HR" sz="1600" dirty="0" smtClean="0"/>
              <a:t>	     		     hrvatskog </a:t>
            </a:r>
            <a:r>
              <a:rPr lang="hr-HR" sz="1600" dirty="0"/>
              <a:t>branitelja iz Domovinskog rata</a:t>
            </a:r>
          </a:p>
          <a:p>
            <a:pPr marL="0" indent="0">
              <a:buNone/>
            </a:pPr>
            <a:r>
              <a:rPr lang="hr-HR" sz="1600" dirty="0" smtClean="0"/>
              <a:t>	c</a:t>
            </a:r>
            <a:r>
              <a:rPr lang="hr-HR" sz="1600" dirty="0"/>
              <a:t>) hrvatskom ratnom vojnom invalidu iz Domovinskog rata</a:t>
            </a:r>
          </a:p>
          <a:p>
            <a:pPr marL="0" indent="0">
              <a:buNone/>
            </a:pPr>
            <a:r>
              <a:rPr lang="hr-HR" sz="1600" dirty="0" smtClean="0"/>
              <a:t>	d</a:t>
            </a:r>
            <a:r>
              <a:rPr lang="hr-HR" sz="1600" dirty="0"/>
              <a:t>) članu uže i šire obitelji smrtno stradalog hrvatskog branitelja iz Domovinskog 	</a:t>
            </a:r>
            <a:r>
              <a:rPr lang="hr-HR" sz="1600" dirty="0" smtClean="0"/>
              <a:t>	     	     rata </a:t>
            </a:r>
            <a:r>
              <a:rPr lang="hr-HR" sz="1600" dirty="0"/>
              <a:t>odnosno nestalog hrvatskog branitelja iz Domovinskog rata</a:t>
            </a:r>
          </a:p>
          <a:p>
            <a:pPr marL="0" indent="0">
              <a:buNone/>
            </a:pPr>
            <a:r>
              <a:rPr lang="hr-HR" sz="1600" dirty="0" smtClean="0"/>
              <a:t>	e</a:t>
            </a:r>
            <a:r>
              <a:rPr lang="hr-HR" sz="1600" dirty="0"/>
              <a:t>) dragovoljcu iz Domovinskog rata</a:t>
            </a:r>
          </a:p>
          <a:p>
            <a:pPr marL="0" indent="0">
              <a:buNone/>
            </a:pPr>
            <a:r>
              <a:rPr lang="hr-HR" sz="1600" dirty="0" smtClean="0"/>
              <a:t>	f</a:t>
            </a:r>
            <a:r>
              <a:rPr lang="hr-HR" sz="1600" dirty="0"/>
              <a:t>) hrvatskom branitelju iz Domovinskog rata redoslijedom od duljeg prema </a:t>
            </a:r>
            <a:r>
              <a:rPr lang="hr-HR" sz="1600" dirty="0" smtClean="0"/>
              <a:t>	  	 	   	    kraćem </a:t>
            </a:r>
            <a:r>
              <a:rPr lang="hr-HR" sz="1600" dirty="0"/>
              <a:t>vremenu sudjelovanja u obrani suvereniteta Republike Hrvatske</a:t>
            </a:r>
          </a:p>
          <a:p>
            <a:pPr marL="0" indent="0">
              <a:buNone/>
            </a:pPr>
            <a:r>
              <a:rPr lang="hr-HR" sz="1600" dirty="0" smtClean="0"/>
              <a:t>	</a:t>
            </a:r>
            <a:endParaRPr lang="hr-HR" sz="1600" dirty="0"/>
          </a:p>
        </p:txBody>
      </p:sp>
    </p:spTree>
    <p:extLst>
      <p:ext uri="{BB962C8B-B14F-4D97-AF65-F5344CB8AC3E}">
        <p14:creationId xmlns:p14="http://schemas.microsoft.com/office/powerpoint/2010/main" val="2355174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414868"/>
            <a:ext cx="8946541" cy="5833532"/>
          </a:xfrm>
          <a:ln>
            <a:solidFill>
              <a:schemeClr val="accent3">
                <a:lumMod val="20000"/>
                <a:lumOff val="80000"/>
              </a:schemeClr>
            </a:solidFill>
          </a:ln>
        </p:spPr>
        <p:txBody>
          <a:bodyPr>
            <a:normAutofit/>
          </a:bodyPr>
          <a:lstStyle/>
          <a:p>
            <a:pPr marL="0" indent="0">
              <a:buNone/>
            </a:pPr>
            <a:r>
              <a:rPr lang="hr-HR" sz="1600" dirty="0" smtClean="0"/>
              <a:t>	</a:t>
            </a:r>
          </a:p>
          <a:p>
            <a:pPr marL="0" indent="0">
              <a:buNone/>
            </a:pPr>
            <a:r>
              <a:rPr lang="hr-HR" sz="1600" dirty="0"/>
              <a:t>	g) djetetu umrlog hrvatskog ratnog vojnog invalida iz Domovinskog rata, ako je 	     	     korisnik zajamčene minimalne </a:t>
            </a:r>
            <a:r>
              <a:rPr lang="hr-HR" sz="1600" dirty="0" smtClean="0"/>
              <a:t>naknade</a:t>
            </a:r>
          </a:p>
          <a:p>
            <a:pPr marL="0" indent="0">
              <a:buNone/>
            </a:pPr>
            <a:r>
              <a:rPr lang="hr-HR" sz="1600" dirty="0"/>
              <a:t>	</a:t>
            </a:r>
            <a:r>
              <a:rPr lang="hr-HR" sz="1600" dirty="0" smtClean="0"/>
              <a:t>h</a:t>
            </a:r>
            <a:r>
              <a:rPr lang="hr-HR" sz="1600" dirty="0"/>
              <a:t>) djetetu umrlog dragovoljca iz Domovinskog rata, ako je korisnik zajamčene </a:t>
            </a:r>
            <a:r>
              <a:rPr lang="hr-HR" sz="1600" dirty="0" smtClean="0"/>
              <a:t>	 	  	    minimalne </a:t>
            </a:r>
            <a:r>
              <a:rPr lang="hr-HR" sz="1600" dirty="0"/>
              <a:t>naknade</a:t>
            </a:r>
          </a:p>
          <a:p>
            <a:pPr marL="0" indent="0">
              <a:buNone/>
            </a:pPr>
            <a:r>
              <a:rPr lang="hr-HR" sz="1600" dirty="0" smtClean="0"/>
              <a:t>	i</a:t>
            </a:r>
            <a:r>
              <a:rPr lang="hr-HR" sz="1600" dirty="0"/>
              <a:t>) </a:t>
            </a:r>
            <a:r>
              <a:rPr lang="hr-HR" sz="1600" dirty="0" smtClean="0"/>
              <a:t> djetetu </a:t>
            </a:r>
            <a:r>
              <a:rPr lang="hr-HR" sz="1600" dirty="0"/>
              <a:t>umrlog hrvatskog branitelja iz Domovinskog rata sa 100 dana borbenog </a:t>
            </a:r>
            <a:r>
              <a:rPr lang="hr-HR" sz="1600" dirty="0" smtClean="0"/>
              <a:t>	 	    sektora</a:t>
            </a:r>
            <a:r>
              <a:rPr lang="hr-HR" sz="1600" dirty="0"/>
              <a:t>, ako je korisnik zajamčene minimalne naknade</a:t>
            </a:r>
          </a:p>
          <a:p>
            <a:pPr marL="0" indent="0">
              <a:buNone/>
            </a:pPr>
            <a:r>
              <a:rPr lang="hr-HR" sz="1600" dirty="0" smtClean="0"/>
              <a:t>	j</a:t>
            </a:r>
            <a:r>
              <a:rPr lang="hr-HR" sz="1600" dirty="0"/>
              <a:t>) djetetu dragovoljca iz Domovinskog rata, ako su roditelj i/ili dijete korisnici </a:t>
            </a:r>
            <a:r>
              <a:rPr lang="hr-HR" sz="1600" dirty="0" smtClean="0"/>
              <a:t>	  	 	   naknade </a:t>
            </a:r>
            <a:r>
              <a:rPr lang="hr-HR" sz="1600" dirty="0"/>
              <a:t>za nezaposlene iz članka 107. Zakona </a:t>
            </a:r>
            <a:r>
              <a:rPr lang="hr-HR" sz="1600" dirty="0" smtClean="0"/>
              <a:t>ili </a:t>
            </a:r>
            <a:r>
              <a:rPr lang="hr-HR" sz="1600" dirty="0"/>
              <a:t>zajamčene </a:t>
            </a:r>
            <a:r>
              <a:rPr lang="hr-HR" sz="1600" dirty="0" smtClean="0"/>
              <a:t>	 	  	   	  	 	   minimalne </a:t>
            </a:r>
            <a:r>
              <a:rPr lang="hr-HR" sz="1600" dirty="0"/>
              <a:t>naknade i</a:t>
            </a:r>
          </a:p>
          <a:p>
            <a:pPr marL="0" indent="0">
              <a:buNone/>
            </a:pPr>
            <a:r>
              <a:rPr lang="hr-HR" sz="1600" dirty="0" smtClean="0"/>
              <a:t>	k</a:t>
            </a:r>
            <a:r>
              <a:rPr lang="hr-HR" sz="1600" dirty="0"/>
              <a:t>) djetetu hrvatskog branitelja iz Domovinskog rata sa 100 dana borbenog sektora, </a:t>
            </a:r>
            <a:r>
              <a:rPr lang="hr-HR" sz="1600" dirty="0" smtClean="0"/>
              <a:t>	 	    ako </a:t>
            </a:r>
            <a:r>
              <a:rPr lang="hr-HR" sz="1600" dirty="0"/>
              <a:t>su roditelj i/ili dijete korisnici naknade za nezaposlene iz članka 107. Zakona </a:t>
            </a:r>
            <a:r>
              <a:rPr lang="hr-HR" sz="1600" dirty="0" smtClean="0"/>
              <a:t> 		    ili </a:t>
            </a:r>
            <a:r>
              <a:rPr lang="hr-HR" sz="1600" dirty="0"/>
              <a:t>zajamčene minimalne naknade.</a:t>
            </a:r>
          </a:p>
          <a:p>
            <a:pPr marL="0" indent="0">
              <a:buNone/>
            </a:pPr>
            <a:r>
              <a:rPr lang="hr-HR" sz="1600" dirty="0"/>
              <a:t>	</a:t>
            </a:r>
          </a:p>
          <a:p>
            <a:r>
              <a:rPr lang="hr-HR" sz="1600" dirty="0"/>
              <a:t>O</a:t>
            </a:r>
            <a:r>
              <a:rPr lang="hr-HR" sz="1600" dirty="0" smtClean="0"/>
              <a:t>sim </a:t>
            </a:r>
            <a:r>
              <a:rPr lang="hr-HR" sz="1600" dirty="0"/>
              <a:t>nezaposlenih osoba koje ostvaruju </a:t>
            </a:r>
            <a:r>
              <a:rPr lang="hr-HR" sz="1600" dirty="0" smtClean="0"/>
              <a:t>navedene </a:t>
            </a:r>
            <a:r>
              <a:rPr lang="hr-HR" sz="1600" dirty="0"/>
              <a:t>uvjete, prednost pri zapošljavanju </a:t>
            </a:r>
            <a:r>
              <a:rPr lang="hr-HR" sz="1600" dirty="0" smtClean="0"/>
              <a:t>mogu </a:t>
            </a:r>
            <a:r>
              <a:rPr lang="hr-HR" sz="1600" dirty="0"/>
              <a:t>ostvarivati i osobe zaposlene na poslovima koji ne odgovaraju njihovoj stručnoj spremi.</a:t>
            </a:r>
          </a:p>
          <a:p>
            <a:endParaRPr lang="hr-HR" dirty="0"/>
          </a:p>
        </p:txBody>
      </p:sp>
    </p:spTree>
    <p:extLst>
      <p:ext uri="{BB962C8B-B14F-4D97-AF65-F5344CB8AC3E}">
        <p14:creationId xmlns:p14="http://schemas.microsoft.com/office/powerpoint/2010/main" val="130637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734261" cy="1208657"/>
          </a:xfrm>
        </p:spPr>
        <p:txBody>
          <a:bodyPr/>
          <a:lstStyle/>
          <a:p>
            <a:pPr algn="ctr"/>
            <a:r>
              <a:rPr lang="hr-HR" sz="2800" b="1" dirty="0" smtClean="0"/>
              <a:t/>
            </a:r>
            <a:br>
              <a:rPr lang="hr-HR" sz="2800" b="1" dirty="0" smtClean="0"/>
            </a:br>
            <a:r>
              <a:rPr lang="hr-HR" sz="2800" b="1" i="1" dirty="0"/>
              <a:t>Tko je odgovoran za zakonitost rada škole?</a:t>
            </a:r>
            <a:endParaRPr lang="hr-HR" sz="2800" b="1" dirty="0"/>
          </a:p>
        </p:txBody>
      </p:sp>
      <p:sp>
        <p:nvSpPr>
          <p:cNvPr id="3" name="Content Placeholder 2"/>
          <p:cNvSpPr>
            <a:spLocks noGrp="1"/>
          </p:cNvSpPr>
          <p:nvPr>
            <p:ph idx="1"/>
          </p:nvPr>
        </p:nvSpPr>
        <p:spPr>
          <a:xfrm>
            <a:off x="1039970" y="1661375"/>
            <a:ext cx="9726768" cy="4893972"/>
          </a:xfrm>
        </p:spPr>
        <p:txBody>
          <a:bodyPr/>
          <a:lstStyle/>
          <a:p>
            <a:pPr marL="0" lvl="5" indent="0" algn="ctr">
              <a:buNone/>
            </a:pPr>
            <a:r>
              <a:rPr lang="hr-HR" sz="2400" b="1" dirty="0" smtClean="0">
                <a:solidFill>
                  <a:schemeClr val="accent2">
                    <a:lumMod val="60000"/>
                    <a:lumOff val="40000"/>
                  </a:schemeClr>
                </a:solidFill>
              </a:rPr>
              <a:t>poslovodni </a:t>
            </a:r>
            <a:r>
              <a:rPr lang="hr-HR" sz="2400" b="1" dirty="0">
                <a:solidFill>
                  <a:schemeClr val="accent2">
                    <a:lumMod val="60000"/>
                    <a:lumOff val="40000"/>
                  </a:schemeClr>
                </a:solidFill>
              </a:rPr>
              <a:t>i stručni voditelj škole</a:t>
            </a:r>
          </a:p>
          <a:p>
            <a:pPr marL="0" indent="0">
              <a:buNone/>
            </a:pPr>
            <a:endParaRPr lang="hr-HR" dirty="0"/>
          </a:p>
          <a:p>
            <a:endParaRPr lang="hr-HR"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9436" y="2440550"/>
            <a:ext cx="2292439" cy="364471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0247" y="2470787"/>
            <a:ext cx="2588652" cy="3644715"/>
          </a:xfrm>
          <a:prstGeom prst="rect">
            <a:avLst/>
          </a:prstGeom>
        </p:spPr>
      </p:pic>
    </p:spTree>
    <p:extLst>
      <p:ext uri="{BB962C8B-B14F-4D97-AF65-F5344CB8AC3E}">
        <p14:creationId xmlns:p14="http://schemas.microsoft.com/office/powerpoint/2010/main" val="2404721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332" y="465667"/>
            <a:ext cx="8812136" cy="973666"/>
          </a:xfrm>
        </p:spPr>
        <p:txBody>
          <a:bodyPr/>
          <a:lstStyle/>
          <a:p>
            <a:pPr algn="ctr"/>
            <a:r>
              <a:rPr lang="hr-HR" sz="2400" b="1" i="1" dirty="0">
                <a:solidFill>
                  <a:schemeClr val="accent5"/>
                </a:solidFill>
              </a:rPr>
              <a:t>Prestanak zadnjeg radnog odnosa </a:t>
            </a:r>
            <a:br>
              <a:rPr lang="hr-HR" sz="2400" b="1" i="1" dirty="0">
                <a:solidFill>
                  <a:schemeClr val="accent5"/>
                </a:solidFill>
              </a:rPr>
            </a:br>
            <a:r>
              <a:rPr lang="hr-HR" sz="2400" b="1" i="1" dirty="0">
                <a:solidFill>
                  <a:schemeClr val="accent5"/>
                </a:solidFill>
              </a:rPr>
              <a:t>prije prijave na natječaj</a:t>
            </a:r>
          </a:p>
        </p:txBody>
      </p:sp>
      <p:sp>
        <p:nvSpPr>
          <p:cNvPr id="3" name="Content Placeholder 2"/>
          <p:cNvSpPr>
            <a:spLocks noGrp="1"/>
          </p:cNvSpPr>
          <p:nvPr>
            <p:ph idx="1"/>
          </p:nvPr>
        </p:nvSpPr>
        <p:spPr>
          <a:xfrm>
            <a:off x="1102332" y="1527985"/>
            <a:ext cx="8946541" cy="4779682"/>
          </a:xfrm>
          <a:ln>
            <a:solidFill>
              <a:schemeClr val="accent4"/>
            </a:solidFill>
          </a:ln>
        </p:spPr>
        <p:txBody>
          <a:bodyPr>
            <a:normAutofit/>
          </a:bodyPr>
          <a:lstStyle/>
          <a:p>
            <a:pPr marL="0" indent="0">
              <a:buNone/>
            </a:pPr>
            <a:endParaRPr lang="hr-HR" sz="1600" dirty="0" smtClean="0"/>
          </a:p>
          <a:p>
            <a:pPr marL="0" indent="0">
              <a:buNone/>
            </a:pPr>
            <a:r>
              <a:rPr lang="hr-HR" sz="1600" dirty="0" smtClean="0"/>
              <a:t>Prednost </a:t>
            </a:r>
            <a:r>
              <a:rPr lang="hr-HR" sz="1600" dirty="0"/>
              <a:t>pri zapošljavanju ne mogu ostvariti osobe </a:t>
            </a:r>
            <a:r>
              <a:rPr lang="hr-HR" sz="1600" dirty="0" smtClean="0"/>
              <a:t>ako im je zadnji </a:t>
            </a:r>
            <a:r>
              <a:rPr lang="hr-HR" sz="1600" dirty="0"/>
              <a:t>radni odnos prije prijave na javni natječaj ili oglas prestao na jedan od sljedećih načina:</a:t>
            </a:r>
          </a:p>
          <a:p>
            <a:r>
              <a:rPr lang="hr-HR" sz="1600" dirty="0"/>
              <a:t> </a:t>
            </a:r>
            <a:r>
              <a:rPr lang="hr-HR" sz="1600" dirty="0" smtClean="0">
                <a:solidFill>
                  <a:schemeClr val="accent5"/>
                </a:solidFill>
              </a:rPr>
              <a:t>- </a:t>
            </a:r>
            <a:r>
              <a:rPr lang="hr-HR" sz="1600" dirty="0">
                <a:solidFill>
                  <a:schemeClr val="accent5"/>
                </a:solidFill>
              </a:rPr>
              <a:t>temeljem izvršnog rješenja o:</a:t>
            </a:r>
          </a:p>
          <a:p>
            <a:pPr marL="0" indent="0">
              <a:buNone/>
            </a:pPr>
            <a:r>
              <a:rPr lang="hr-HR" sz="1600" dirty="0" smtClean="0"/>
              <a:t>	1</a:t>
            </a:r>
            <a:r>
              <a:rPr lang="hr-HR" sz="1600" dirty="0"/>
              <a:t>. prestanku službe po sili zakona</a:t>
            </a:r>
          </a:p>
          <a:p>
            <a:pPr marL="0" indent="0">
              <a:buNone/>
            </a:pPr>
            <a:r>
              <a:rPr lang="hr-HR" sz="1600" dirty="0" smtClean="0"/>
              <a:t>	2</a:t>
            </a:r>
            <a:r>
              <a:rPr lang="hr-HR" sz="1600" dirty="0"/>
              <a:t>. prestanku službe otkazom ili</a:t>
            </a:r>
          </a:p>
          <a:p>
            <a:pPr marL="0" indent="0">
              <a:buNone/>
            </a:pPr>
            <a:r>
              <a:rPr lang="hr-HR" sz="1600" dirty="0" smtClean="0"/>
              <a:t>	3</a:t>
            </a:r>
            <a:r>
              <a:rPr lang="hr-HR" sz="1600" dirty="0"/>
              <a:t>. izvanrednom otkazu</a:t>
            </a:r>
          </a:p>
          <a:p>
            <a:r>
              <a:rPr lang="hr-HR" sz="1600" dirty="0"/>
              <a:t>- </a:t>
            </a:r>
            <a:r>
              <a:rPr lang="hr-HR" sz="1600" dirty="0">
                <a:solidFill>
                  <a:schemeClr val="accent5"/>
                </a:solidFill>
              </a:rPr>
              <a:t>kada je radni odnos</a:t>
            </a:r>
            <a:r>
              <a:rPr lang="hr-HR" sz="1600" dirty="0"/>
              <a:t> kod posljednjeg poslodavca </a:t>
            </a:r>
            <a:r>
              <a:rPr lang="hr-HR" sz="1600" dirty="0">
                <a:solidFill>
                  <a:schemeClr val="accent5"/>
                </a:solidFill>
              </a:rPr>
              <a:t>prestao krivnjom radnika</a:t>
            </a:r>
            <a:r>
              <a:rPr lang="hr-HR" sz="1600" dirty="0"/>
              <a:t>, i to u     slučaju:</a:t>
            </a:r>
          </a:p>
          <a:p>
            <a:pPr marL="0" indent="0">
              <a:buNone/>
            </a:pPr>
            <a:r>
              <a:rPr lang="hr-HR" sz="1600" dirty="0" smtClean="0"/>
              <a:t>	1</a:t>
            </a:r>
            <a:r>
              <a:rPr lang="hr-HR" sz="1600" dirty="0"/>
              <a:t>. redovitog otkaza ugovora o radu kada je ugovor o radu otkazao radnik</a:t>
            </a:r>
          </a:p>
          <a:p>
            <a:pPr marL="0" indent="0">
              <a:buNone/>
            </a:pPr>
            <a:r>
              <a:rPr lang="hr-HR" sz="1600" dirty="0" smtClean="0"/>
              <a:t>	2</a:t>
            </a:r>
            <a:r>
              <a:rPr lang="hr-HR" sz="1600" dirty="0"/>
              <a:t>. redovitog otkaza uvjetovanog skrivljenim ponašanjem radnika ili</a:t>
            </a:r>
          </a:p>
          <a:p>
            <a:pPr marL="0" indent="0">
              <a:buNone/>
            </a:pPr>
            <a:r>
              <a:rPr lang="hr-HR" sz="1600" dirty="0" smtClean="0"/>
              <a:t>	3. izvanrednog </a:t>
            </a:r>
            <a:r>
              <a:rPr lang="hr-HR" sz="1600" dirty="0"/>
              <a:t>otkaza, osim kada ugovor o radu izvanredno otkaže radnik zbog </a:t>
            </a:r>
            <a:r>
              <a:rPr lang="hr-HR" sz="1600" dirty="0" smtClean="0"/>
              <a:t>	  	    osobito </a:t>
            </a:r>
            <a:r>
              <a:rPr lang="hr-HR" sz="1600" dirty="0"/>
              <a:t>teške povrede obveze iz radnog odnosa.</a:t>
            </a:r>
          </a:p>
          <a:p>
            <a:pPr marL="0" indent="0">
              <a:buNone/>
            </a:pPr>
            <a:endParaRPr lang="hr-HR" sz="1600" dirty="0"/>
          </a:p>
        </p:txBody>
      </p:sp>
    </p:spTree>
    <p:extLst>
      <p:ext uri="{BB962C8B-B14F-4D97-AF65-F5344CB8AC3E}">
        <p14:creationId xmlns:p14="http://schemas.microsoft.com/office/powerpoint/2010/main" val="1467766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584200"/>
            <a:ext cx="8947522" cy="1269048"/>
          </a:xfrm>
        </p:spPr>
        <p:txBody>
          <a:bodyPr/>
          <a:lstStyle/>
          <a:p>
            <a:pPr algn="ctr"/>
            <a:r>
              <a:rPr lang="hr-HR" sz="2000" b="1" i="1" dirty="0" smtClean="0">
                <a:solidFill>
                  <a:schemeClr val="accent5"/>
                </a:solidFill>
              </a:rPr>
              <a:t>Dokazi o ispunjavanju uvjeta</a:t>
            </a:r>
            <a:endParaRPr lang="hr-HR" sz="2000" b="1" i="1" dirty="0">
              <a:solidFill>
                <a:schemeClr val="accent5"/>
              </a:solidFill>
            </a:endParaRPr>
          </a:p>
        </p:txBody>
      </p:sp>
      <p:sp>
        <p:nvSpPr>
          <p:cNvPr id="3" name="Content Placeholder 2"/>
          <p:cNvSpPr>
            <a:spLocks noGrp="1"/>
          </p:cNvSpPr>
          <p:nvPr>
            <p:ph idx="1"/>
          </p:nvPr>
        </p:nvSpPr>
        <p:spPr>
          <a:xfrm>
            <a:off x="1103312" y="1286933"/>
            <a:ext cx="8946541" cy="5350934"/>
          </a:xfrm>
          <a:ln>
            <a:solidFill>
              <a:schemeClr val="accent2"/>
            </a:solidFill>
          </a:ln>
        </p:spPr>
        <p:txBody>
          <a:bodyPr>
            <a:noAutofit/>
          </a:bodyPr>
          <a:lstStyle/>
          <a:p>
            <a:pPr marL="0" indent="0">
              <a:buNone/>
            </a:pPr>
            <a:r>
              <a:rPr lang="hr-HR" sz="1800" dirty="0" smtClean="0"/>
              <a:t>Da </a:t>
            </a:r>
            <a:r>
              <a:rPr lang="hr-HR" sz="1800" dirty="0"/>
              <a:t>bi ostvarila pravo prednosti pri zapošljavanju sukladno </a:t>
            </a:r>
            <a:r>
              <a:rPr lang="hr-HR" sz="1800" dirty="0" smtClean="0"/>
              <a:t>Zakonu, </a:t>
            </a:r>
            <a:r>
              <a:rPr lang="hr-HR" sz="1800" dirty="0"/>
              <a:t>osoba koja u trenutku podnošenja prijave ispunjava uvjete za ostvarivanje toga prava, </a:t>
            </a:r>
            <a:r>
              <a:rPr lang="hr-HR" sz="1800" b="1" dirty="0">
                <a:solidFill>
                  <a:schemeClr val="accent2">
                    <a:lumMod val="60000"/>
                    <a:lumOff val="40000"/>
                  </a:schemeClr>
                </a:solidFill>
              </a:rPr>
              <a:t>dužna je uz prijavu odnosno ponudu na javni natječaj ili oglas priložiti sve dokaze</a:t>
            </a:r>
            <a:r>
              <a:rPr lang="hr-HR" sz="1800" dirty="0"/>
              <a:t> o ispunjavanju traženih uvjeta iz natječaja ili oglasa te</a:t>
            </a:r>
            <a:r>
              <a:rPr lang="hr-HR" sz="1800" dirty="0" smtClean="0"/>
              <a:t>:</a:t>
            </a:r>
            <a:endParaRPr lang="hr-HR" sz="1800" dirty="0"/>
          </a:p>
          <a:p>
            <a:pPr marL="0" indent="0">
              <a:buNone/>
            </a:pPr>
            <a:r>
              <a:rPr lang="hr-HR" sz="1800" dirty="0" smtClean="0"/>
              <a:t>	a) </a:t>
            </a:r>
            <a:r>
              <a:rPr lang="hr-HR" sz="1800" b="1" dirty="0" smtClean="0">
                <a:solidFill>
                  <a:schemeClr val="accent5"/>
                </a:solidFill>
              </a:rPr>
              <a:t>rješenje</a:t>
            </a:r>
            <a:r>
              <a:rPr lang="hr-HR" sz="1800" dirty="0" smtClean="0"/>
              <a:t> </a:t>
            </a:r>
            <a:r>
              <a:rPr lang="hr-HR" sz="1800" dirty="0"/>
              <a:t>o priznatom statusu hrvatskog ratnog vojnog invalida iz </a:t>
            </a:r>
            <a:r>
              <a:rPr lang="hr-HR" sz="1800" dirty="0" smtClean="0"/>
              <a:t>	 	 	</a:t>
            </a:r>
            <a:r>
              <a:rPr lang="hr-HR" sz="1800" dirty="0"/>
              <a:t> </a:t>
            </a:r>
            <a:r>
              <a:rPr lang="hr-HR" sz="1800" dirty="0" smtClean="0"/>
              <a:t>    Domovinskog rata </a:t>
            </a:r>
            <a:r>
              <a:rPr lang="hr-HR" sz="1800" b="1" dirty="0">
                <a:solidFill>
                  <a:schemeClr val="accent5"/>
                </a:solidFill>
              </a:rPr>
              <a:t>odnosno potvrdu </a:t>
            </a:r>
            <a:r>
              <a:rPr lang="hr-HR" sz="1800" dirty="0"/>
              <a:t>o priznatom statusu hrvatskog </a:t>
            </a:r>
            <a:r>
              <a:rPr lang="hr-HR" sz="1800" dirty="0" smtClean="0"/>
              <a:t>			     branitelja iz </a:t>
            </a:r>
            <a:r>
              <a:rPr lang="hr-HR" sz="1800" dirty="0"/>
              <a:t>Domovinskog </a:t>
            </a:r>
            <a:r>
              <a:rPr lang="hr-HR" sz="1800" dirty="0" smtClean="0"/>
              <a:t>rata </a:t>
            </a:r>
            <a:r>
              <a:rPr lang="hr-HR" sz="1800" dirty="0"/>
              <a:t>ili dragovoljca iz Domovinskog rata ne </a:t>
            </a:r>
            <a:r>
              <a:rPr lang="hr-HR" sz="1800" dirty="0" smtClean="0"/>
              <a:t>	  	     stariju </a:t>
            </a:r>
            <a:r>
              <a:rPr lang="hr-HR" sz="1800" dirty="0"/>
              <a:t>od </a:t>
            </a:r>
            <a:r>
              <a:rPr lang="hr-HR" sz="1800" dirty="0" smtClean="0"/>
              <a:t>6 mjeseci </a:t>
            </a:r>
            <a:r>
              <a:rPr lang="hr-HR" sz="1800" dirty="0"/>
              <a:t>(osobe iz </a:t>
            </a:r>
            <a:r>
              <a:rPr lang="hr-HR" sz="1800" dirty="0" smtClean="0"/>
              <a:t>čl. 101. st. 1</a:t>
            </a:r>
            <a:r>
              <a:rPr lang="hr-HR" sz="1800" dirty="0"/>
              <a:t>. </a:t>
            </a:r>
            <a:r>
              <a:rPr lang="hr-HR" sz="1800" dirty="0" err="1" smtClean="0"/>
              <a:t>toč</a:t>
            </a:r>
            <a:r>
              <a:rPr lang="hr-HR" sz="1800" dirty="0" smtClean="0"/>
              <a:t>. </a:t>
            </a:r>
            <a:r>
              <a:rPr lang="hr-HR" sz="1800" dirty="0"/>
              <a:t>c) i e) do k) i </a:t>
            </a:r>
            <a:r>
              <a:rPr lang="hr-HR" sz="1800" dirty="0" smtClean="0"/>
              <a:t>čl. </a:t>
            </a:r>
            <a:r>
              <a:rPr lang="hr-HR" sz="1800" dirty="0"/>
              <a:t>102. </a:t>
            </a:r>
            <a:r>
              <a:rPr lang="hr-HR" sz="1800" dirty="0" smtClean="0"/>
              <a:t>st. </a:t>
            </a:r>
            <a:r>
              <a:rPr lang="hr-HR" sz="1800" dirty="0"/>
              <a:t>1. </a:t>
            </a:r>
            <a:r>
              <a:rPr lang="hr-HR" sz="1800" dirty="0" smtClean="0"/>
              <a:t>		     </a:t>
            </a:r>
            <a:r>
              <a:rPr lang="hr-HR" sz="1800" dirty="0" err="1" smtClean="0"/>
              <a:t>toč</a:t>
            </a:r>
            <a:r>
              <a:rPr lang="hr-HR" sz="1800" dirty="0" smtClean="0"/>
              <a:t>. </a:t>
            </a:r>
            <a:r>
              <a:rPr lang="hr-HR" sz="1800" dirty="0"/>
              <a:t>c) i e) do </a:t>
            </a:r>
            <a:r>
              <a:rPr lang="hr-HR" sz="1800" dirty="0" smtClean="0"/>
              <a:t>k) Zakona)</a:t>
            </a:r>
            <a:endParaRPr lang="hr-HR" sz="1800" dirty="0"/>
          </a:p>
          <a:p>
            <a:pPr marL="0" indent="0">
              <a:buNone/>
            </a:pPr>
            <a:r>
              <a:rPr lang="hr-HR" sz="1800" dirty="0" smtClean="0"/>
              <a:t>	b</a:t>
            </a:r>
            <a:r>
              <a:rPr lang="hr-HR" sz="1800" dirty="0"/>
              <a:t>) </a:t>
            </a:r>
            <a:r>
              <a:rPr lang="hr-HR" sz="1800" b="1" dirty="0">
                <a:solidFill>
                  <a:schemeClr val="accent5"/>
                </a:solidFill>
              </a:rPr>
              <a:t>dokaz o nezaposlenosti </a:t>
            </a:r>
            <a:r>
              <a:rPr lang="hr-HR" sz="1800" dirty="0"/>
              <a:t>– potvrdu </a:t>
            </a:r>
            <a:r>
              <a:rPr lang="hr-HR" sz="1800" dirty="0" smtClean="0"/>
              <a:t>HZZMO-a o podacima </a:t>
            </a:r>
            <a:r>
              <a:rPr lang="hr-HR" sz="1800" dirty="0"/>
              <a:t>evidentiranim </a:t>
            </a:r>
            <a:r>
              <a:rPr lang="hr-HR" sz="1800" dirty="0" smtClean="0"/>
              <a:t>		     u matičnoj </a:t>
            </a:r>
            <a:r>
              <a:rPr lang="hr-HR" sz="1800" dirty="0"/>
              <a:t>evidenciji </a:t>
            </a:r>
            <a:r>
              <a:rPr lang="hr-HR" sz="1800" dirty="0" smtClean="0"/>
              <a:t>HZZMO-a, ne </a:t>
            </a:r>
            <a:r>
              <a:rPr lang="hr-HR" sz="1800" dirty="0"/>
              <a:t>stariju od mjesec dana (u slučaju iz </a:t>
            </a:r>
            <a:r>
              <a:rPr lang="hr-HR" sz="1800" dirty="0" smtClean="0"/>
              <a:t>		     čl. 102</a:t>
            </a:r>
            <a:r>
              <a:rPr lang="hr-HR" sz="1800" dirty="0"/>
              <a:t>. </a:t>
            </a:r>
            <a:r>
              <a:rPr lang="hr-HR" sz="1800" dirty="0" smtClean="0"/>
              <a:t>st </a:t>
            </a:r>
            <a:r>
              <a:rPr lang="hr-HR" sz="1800" dirty="0"/>
              <a:t>1. </a:t>
            </a:r>
            <a:r>
              <a:rPr lang="hr-HR" sz="1800" dirty="0" smtClean="0"/>
              <a:t>Zakona)</a:t>
            </a:r>
            <a:endParaRPr lang="hr-HR" sz="1800" dirty="0"/>
          </a:p>
          <a:p>
            <a:pPr marL="0" indent="0">
              <a:buNone/>
            </a:pPr>
            <a:r>
              <a:rPr lang="hr-HR" sz="1800" dirty="0" smtClean="0"/>
              <a:t>	c</a:t>
            </a:r>
            <a:r>
              <a:rPr lang="hr-HR" sz="1800" dirty="0"/>
              <a:t>) </a:t>
            </a:r>
            <a:r>
              <a:rPr lang="hr-HR" sz="1800" b="1" dirty="0">
                <a:solidFill>
                  <a:schemeClr val="accent5"/>
                </a:solidFill>
              </a:rPr>
              <a:t>presliku</a:t>
            </a:r>
            <a:r>
              <a:rPr lang="hr-HR" sz="1800" dirty="0"/>
              <a:t> pravomoćnog rješenja, odluke ili drugog </a:t>
            </a:r>
            <a:r>
              <a:rPr lang="hr-HR" sz="1800" b="1" dirty="0">
                <a:solidFill>
                  <a:schemeClr val="accent5"/>
                </a:solidFill>
              </a:rPr>
              <a:t>pravnog akta o </a:t>
            </a:r>
            <a:r>
              <a:rPr lang="hr-HR" sz="1800" b="1" dirty="0" smtClean="0">
                <a:solidFill>
                  <a:schemeClr val="accent5"/>
                </a:solidFill>
              </a:rPr>
              <a:t>			     prestanku prethodnog </a:t>
            </a:r>
            <a:r>
              <a:rPr lang="hr-HR" sz="1800" b="1" dirty="0">
                <a:solidFill>
                  <a:schemeClr val="accent5"/>
                </a:solidFill>
              </a:rPr>
              <a:t>zaposlenja</a:t>
            </a:r>
          </a:p>
          <a:p>
            <a:pPr marL="0" indent="0">
              <a:buNone/>
            </a:pPr>
            <a:r>
              <a:rPr lang="hr-HR" sz="1800" dirty="0" smtClean="0"/>
              <a:t>	d</a:t>
            </a:r>
            <a:r>
              <a:rPr lang="hr-HR" sz="1800" dirty="0"/>
              <a:t>) </a:t>
            </a:r>
            <a:r>
              <a:rPr lang="hr-HR" sz="1800" b="1" dirty="0">
                <a:solidFill>
                  <a:schemeClr val="accent5"/>
                </a:solidFill>
              </a:rPr>
              <a:t>dokaz o oduzetoj roditeljskoj skrb</a:t>
            </a:r>
            <a:r>
              <a:rPr lang="hr-HR" sz="1800" dirty="0"/>
              <a:t>i kada se prijavljuje dijete smrtno </a:t>
            </a:r>
            <a:r>
              <a:rPr lang="hr-HR" sz="1800" dirty="0" smtClean="0"/>
              <a:t>			     stradalog hrvatskog </a:t>
            </a:r>
            <a:r>
              <a:rPr lang="hr-HR" sz="1800" dirty="0"/>
              <a:t>branitelja iz Domovinskog rata ili nestalog hrvatskog </a:t>
            </a:r>
            <a:r>
              <a:rPr lang="hr-HR" sz="1800" dirty="0" smtClean="0"/>
              <a:t>	     branitelja </a:t>
            </a:r>
            <a:r>
              <a:rPr lang="hr-HR" sz="1800" dirty="0"/>
              <a:t>iz </a:t>
            </a:r>
            <a:r>
              <a:rPr lang="hr-HR" sz="1800" dirty="0" smtClean="0"/>
              <a:t> Domovinskog </a:t>
            </a:r>
            <a:r>
              <a:rPr lang="hr-HR" sz="1800" dirty="0"/>
              <a:t>rata bez roditeljske skrbi</a:t>
            </a:r>
          </a:p>
          <a:p>
            <a:pPr marL="0" indent="0">
              <a:buNone/>
            </a:pPr>
            <a:r>
              <a:rPr lang="hr-HR" sz="1800" dirty="0" smtClean="0"/>
              <a:t>	</a:t>
            </a:r>
            <a:endParaRPr lang="hr-HR" sz="1800" dirty="0"/>
          </a:p>
        </p:txBody>
      </p:sp>
    </p:spTree>
    <p:extLst>
      <p:ext uri="{BB962C8B-B14F-4D97-AF65-F5344CB8AC3E}">
        <p14:creationId xmlns:p14="http://schemas.microsoft.com/office/powerpoint/2010/main" val="3716104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8645" y="757518"/>
            <a:ext cx="8946541" cy="5668682"/>
          </a:xfrm>
          <a:ln>
            <a:solidFill>
              <a:schemeClr val="accent1">
                <a:lumMod val="40000"/>
                <a:lumOff val="60000"/>
              </a:schemeClr>
            </a:solidFill>
          </a:ln>
        </p:spPr>
        <p:txBody>
          <a:bodyPr/>
          <a:lstStyle/>
          <a:p>
            <a:endParaRPr lang="hr-HR" dirty="0" smtClean="0"/>
          </a:p>
          <a:p>
            <a:r>
              <a:rPr lang="hr-HR" dirty="0" smtClean="0"/>
              <a:t>e</a:t>
            </a:r>
            <a:r>
              <a:rPr lang="hr-HR" dirty="0"/>
              <a:t>) </a:t>
            </a:r>
            <a:r>
              <a:rPr lang="hr-HR" b="1" dirty="0">
                <a:solidFill>
                  <a:schemeClr val="accent5"/>
                </a:solidFill>
              </a:rPr>
              <a:t>potvrdu poslodavca </a:t>
            </a:r>
            <a:r>
              <a:rPr lang="hr-HR" dirty="0"/>
              <a:t>da radno mjesto na kojem je osoba </a:t>
            </a:r>
            <a:r>
              <a:rPr lang="hr-HR" dirty="0" smtClean="0"/>
              <a:t>	 	 	 	   zaposlena </a:t>
            </a:r>
            <a:r>
              <a:rPr lang="hr-HR" dirty="0"/>
              <a:t>ne </a:t>
            </a:r>
            <a:r>
              <a:rPr lang="hr-HR" dirty="0" smtClean="0"/>
              <a:t>odgovara </a:t>
            </a:r>
            <a:r>
              <a:rPr lang="hr-HR" dirty="0"/>
              <a:t>njegovoj stručnoj spremi (u slučaju iz čl. </a:t>
            </a:r>
            <a:r>
              <a:rPr lang="hr-HR" dirty="0" smtClean="0"/>
              <a:t>		   102</a:t>
            </a:r>
            <a:r>
              <a:rPr lang="hr-HR" dirty="0"/>
              <a:t>. st 2. Zakona</a:t>
            </a:r>
            <a:r>
              <a:rPr lang="hr-HR" dirty="0" smtClean="0"/>
              <a:t>)</a:t>
            </a:r>
          </a:p>
          <a:p>
            <a:r>
              <a:rPr lang="hr-HR" dirty="0" smtClean="0"/>
              <a:t>f</a:t>
            </a:r>
            <a:r>
              <a:rPr lang="hr-HR" dirty="0"/>
              <a:t>) </a:t>
            </a:r>
            <a:r>
              <a:rPr lang="hr-HR" dirty="0" smtClean="0"/>
              <a:t> presliku </a:t>
            </a:r>
            <a:r>
              <a:rPr lang="hr-HR" dirty="0"/>
              <a:t>pravomoćnog </a:t>
            </a:r>
            <a:r>
              <a:rPr lang="hr-HR" b="1" dirty="0">
                <a:solidFill>
                  <a:schemeClr val="accent5"/>
                </a:solidFill>
              </a:rPr>
              <a:t>rješenja o priznatom pravu na novčanu </a:t>
            </a:r>
            <a:r>
              <a:rPr lang="hr-HR" b="1" dirty="0" smtClean="0">
                <a:solidFill>
                  <a:schemeClr val="accent5"/>
                </a:solidFill>
              </a:rPr>
              <a:t>		   naknadu</a:t>
            </a:r>
            <a:r>
              <a:rPr lang="hr-HR" dirty="0" smtClean="0"/>
              <a:t> </a:t>
            </a:r>
            <a:r>
              <a:rPr lang="hr-HR" dirty="0"/>
              <a:t>iz </a:t>
            </a:r>
            <a:r>
              <a:rPr lang="hr-HR" dirty="0" smtClean="0"/>
              <a:t>čl. </a:t>
            </a:r>
            <a:r>
              <a:rPr lang="hr-HR" dirty="0"/>
              <a:t>107. Zakona </a:t>
            </a:r>
            <a:r>
              <a:rPr lang="hr-HR" dirty="0" smtClean="0"/>
              <a:t>ili </a:t>
            </a:r>
            <a:r>
              <a:rPr lang="hr-HR" dirty="0"/>
              <a:t>prava na </a:t>
            </a:r>
            <a:r>
              <a:rPr lang="hr-HR" dirty="0" smtClean="0"/>
              <a:t>zajamčenu </a:t>
            </a:r>
            <a:r>
              <a:rPr lang="hr-HR" dirty="0"/>
              <a:t>minimalnu </a:t>
            </a:r>
            <a:r>
              <a:rPr lang="hr-HR" dirty="0" smtClean="0"/>
              <a:t>	  	  	   naknadu </a:t>
            </a:r>
            <a:r>
              <a:rPr lang="hr-HR" dirty="0"/>
              <a:t>(osobe iz </a:t>
            </a:r>
            <a:r>
              <a:rPr lang="hr-HR" dirty="0" smtClean="0"/>
              <a:t>čl. </a:t>
            </a:r>
            <a:r>
              <a:rPr lang="hr-HR" dirty="0"/>
              <a:t>102. stavka 1. </a:t>
            </a:r>
            <a:r>
              <a:rPr lang="hr-HR" dirty="0" err="1" smtClean="0"/>
              <a:t>toč</a:t>
            </a:r>
            <a:r>
              <a:rPr lang="hr-HR" dirty="0" smtClean="0"/>
              <a:t>. </a:t>
            </a:r>
            <a:r>
              <a:rPr lang="hr-HR" dirty="0"/>
              <a:t>g), h), i), j) i k) </a:t>
            </a:r>
            <a:r>
              <a:rPr lang="hr-HR" dirty="0" smtClean="0"/>
              <a:t>Zakona)</a:t>
            </a:r>
            <a:endParaRPr lang="hr-HR" dirty="0"/>
          </a:p>
          <a:p>
            <a:r>
              <a:rPr lang="hr-HR" dirty="0"/>
              <a:t>g) </a:t>
            </a:r>
            <a:r>
              <a:rPr lang="hr-HR" b="1" dirty="0">
                <a:solidFill>
                  <a:schemeClr val="accent5"/>
                </a:solidFill>
              </a:rPr>
              <a:t>potvrdu o broju dana sudjelovanja u obrani suvereniteta </a:t>
            </a:r>
            <a:r>
              <a:rPr lang="hr-HR" b="1" dirty="0" smtClean="0">
                <a:solidFill>
                  <a:schemeClr val="accent5"/>
                </a:solidFill>
              </a:rPr>
              <a:t>	     	 	 	   </a:t>
            </a:r>
            <a:r>
              <a:rPr lang="hr-HR" dirty="0" smtClean="0"/>
              <a:t>Republike </a:t>
            </a:r>
            <a:r>
              <a:rPr lang="hr-HR" dirty="0"/>
              <a:t>Hrvatske (kada se prijavljuju osobe iz </a:t>
            </a:r>
            <a:r>
              <a:rPr lang="hr-HR" dirty="0" smtClean="0"/>
              <a:t>čl. </a:t>
            </a:r>
            <a:r>
              <a:rPr lang="hr-HR" dirty="0"/>
              <a:t>102. </a:t>
            </a:r>
            <a:r>
              <a:rPr lang="hr-HR" dirty="0" smtClean="0"/>
              <a:t>st. </a:t>
            </a:r>
            <a:r>
              <a:rPr lang="hr-HR" dirty="0"/>
              <a:t>1. </a:t>
            </a:r>
            <a:r>
              <a:rPr lang="hr-HR" dirty="0" smtClean="0"/>
              <a:t>	  	 	   </a:t>
            </a:r>
            <a:r>
              <a:rPr lang="hr-HR" dirty="0" err="1" smtClean="0"/>
              <a:t>toč</a:t>
            </a:r>
            <a:r>
              <a:rPr lang="hr-HR" dirty="0" smtClean="0"/>
              <a:t>. </a:t>
            </a:r>
            <a:r>
              <a:rPr lang="hr-HR" dirty="0"/>
              <a:t>f), i) i k) </a:t>
            </a:r>
            <a:r>
              <a:rPr lang="hr-HR" dirty="0" smtClean="0"/>
              <a:t>Zakona)</a:t>
            </a:r>
            <a:endParaRPr lang="hr-HR" dirty="0"/>
          </a:p>
          <a:p>
            <a:r>
              <a:rPr lang="hr-HR" dirty="0" smtClean="0"/>
              <a:t>  h</a:t>
            </a:r>
            <a:r>
              <a:rPr lang="hr-HR" dirty="0"/>
              <a:t>) </a:t>
            </a:r>
            <a:r>
              <a:rPr lang="hr-HR" b="1" dirty="0">
                <a:solidFill>
                  <a:schemeClr val="accent5"/>
                </a:solidFill>
              </a:rPr>
              <a:t>rodni list </a:t>
            </a:r>
            <a:r>
              <a:rPr lang="hr-HR" dirty="0"/>
              <a:t>(osobe iz </a:t>
            </a:r>
            <a:r>
              <a:rPr lang="hr-HR" dirty="0" smtClean="0"/>
              <a:t>čl. </a:t>
            </a:r>
            <a:r>
              <a:rPr lang="hr-HR" dirty="0"/>
              <a:t>102. </a:t>
            </a:r>
            <a:r>
              <a:rPr lang="hr-HR" dirty="0" smtClean="0"/>
              <a:t>st </a:t>
            </a:r>
            <a:r>
              <a:rPr lang="hr-HR" dirty="0"/>
              <a:t>1. </a:t>
            </a:r>
            <a:r>
              <a:rPr lang="hr-HR" dirty="0" err="1" smtClean="0"/>
              <a:t>toč</a:t>
            </a:r>
            <a:r>
              <a:rPr lang="hr-HR" dirty="0" smtClean="0"/>
              <a:t>. </a:t>
            </a:r>
            <a:r>
              <a:rPr lang="hr-HR" dirty="0"/>
              <a:t>a), b), g), h), i), j) i k) </a:t>
            </a:r>
            <a:r>
              <a:rPr lang="hr-HR" dirty="0" smtClean="0"/>
              <a:t>Zakona)</a:t>
            </a:r>
            <a:endParaRPr lang="hr-HR" dirty="0"/>
          </a:p>
          <a:p>
            <a:r>
              <a:rPr lang="hr-HR" dirty="0" smtClean="0"/>
              <a:t>  i</a:t>
            </a:r>
            <a:r>
              <a:rPr lang="hr-HR" dirty="0"/>
              <a:t>) </a:t>
            </a:r>
            <a:r>
              <a:rPr lang="hr-HR" b="1" dirty="0">
                <a:solidFill>
                  <a:schemeClr val="accent5"/>
                </a:solidFill>
              </a:rPr>
              <a:t>rješenje o priznatom statusu člana obitelji </a:t>
            </a:r>
            <a:r>
              <a:rPr lang="hr-HR" dirty="0"/>
              <a:t>smrtno stradalog </a:t>
            </a:r>
            <a:r>
              <a:rPr lang="hr-HR" dirty="0" smtClean="0"/>
              <a:t>			   hrvatskog </a:t>
            </a:r>
            <a:r>
              <a:rPr lang="hr-HR" dirty="0"/>
              <a:t>branitelja iz Domovinskog rata (osobe iz </a:t>
            </a:r>
            <a:r>
              <a:rPr lang="hr-HR" dirty="0" smtClean="0"/>
              <a:t>čl. </a:t>
            </a:r>
            <a:r>
              <a:rPr lang="hr-HR" dirty="0"/>
              <a:t>102. </a:t>
            </a:r>
            <a:r>
              <a:rPr lang="hr-HR" dirty="0" smtClean="0"/>
              <a:t>st.1</a:t>
            </a:r>
            <a:r>
              <a:rPr lang="hr-HR" dirty="0"/>
              <a:t>. </a:t>
            </a:r>
            <a:r>
              <a:rPr lang="hr-HR" dirty="0" smtClean="0"/>
              <a:t>  	  	   </a:t>
            </a:r>
            <a:r>
              <a:rPr lang="hr-HR" dirty="0" err="1" smtClean="0"/>
              <a:t>toč</a:t>
            </a:r>
            <a:r>
              <a:rPr lang="hr-HR" dirty="0" smtClean="0"/>
              <a:t>. </a:t>
            </a:r>
            <a:r>
              <a:rPr lang="hr-HR" dirty="0"/>
              <a:t>a), b) i d) </a:t>
            </a:r>
            <a:r>
              <a:rPr lang="hr-HR" dirty="0" smtClean="0"/>
              <a:t>Zakona).</a:t>
            </a:r>
            <a:endParaRPr lang="hr-HR" dirty="0"/>
          </a:p>
          <a:p>
            <a:endParaRPr lang="hr-HR" dirty="0"/>
          </a:p>
          <a:p>
            <a:endParaRPr lang="hr-HR" dirty="0"/>
          </a:p>
        </p:txBody>
      </p:sp>
    </p:spTree>
    <p:extLst>
      <p:ext uri="{BB962C8B-B14F-4D97-AF65-F5344CB8AC3E}">
        <p14:creationId xmlns:p14="http://schemas.microsoft.com/office/powerpoint/2010/main" val="2276459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4733" y="609600"/>
            <a:ext cx="5799667" cy="1243648"/>
          </a:xfrm>
        </p:spPr>
        <p:txBody>
          <a:bodyPr/>
          <a:lstStyle/>
          <a:p>
            <a:r>
              <a:rPr lang="hr-HR" sz="2000" dirty="0" smtClean="0"/>
              <a:t/>
            </a:r>
            <a:br>
              <a:rPr lang="hr-HR" sz="2000" dirty="0" smtClean="0"/>
            </a:br>
            <a:r>
              <a:rPr lang="hr-HR" sz="2000" dirty="0" smtClean="0"/>
              <a:t/>
            </a:r>
            <a:br>
              <a:rPr lang="hr-HR" sz="2000" dirty="0" smtClean="0"/>
            </a:br>
            <a:r>
              <a:rPr lang="hr-HR" sz="2000" dirty="0"/>
              <a:t> </a:t>
            </a:r>
            <a:r>
              <a:rPr lang="hr-HR" sz="2000" dirty="0" smtClean="0"/>
              <a:t>       </a:t>
            </a:r>
            <a:r>
              <a:rPr lang="hr-HR" sz="2000" b="1" i="1" dirty="0" smtClean="0">
                <a:solidFill>
                  <a:schemeClr val="accent5"/>
                </a:solidFill>
              </a:rPr>
              <a:t>Obveza škole prilikom objave natječaja</a:t>
            </a:r>
            <a:endParaRPr lang="hr-HR" sz="2000" b="1" i="1" dirty="0">
              <a:solidFill>
                <a:schemeClr val="accent5"/>
              </a:solidFill>
            </a:endParaRPr>
          </a:p>
        </p:txBody>
      </p:sp>
      <p:sp>
        <p:nvSpPr>
          <p:cNvPr id="3" name="Content Placeholder 2"/>
          <p:cNvSpPr>
            <a:spLocks noGrp="1"/>
          </p:cNvSpPr>
          <p:nvPr>
            <p:ph idx="1"/>
          </p:nvPr>
        </p:nvSpPr>
        <p:spPr>
          <a:xfrm>
            <a:off x="1103312" y="1853248"/>
            <a:ext cx="8888817" cy="4395152"/>
          </a:xfrm>
        </p:spPr>
        <p:txBody>
          <a:bodyPr/>
          <a:lstStyle/>
          <a:p>
            <a:endParaRPr lang="hr-HR" dirty="0" smtClean="0"/>
          </a:p>
          <a:p>
            <a:endParaRPr lang="hr-HR" dirty="0" smtClean="0"/>
          </a:p>
          <a:p>
            <a:pPr algn="just"/>
            <a:r>
              <a:rPr lang="hr-HR" sz="1800" dirty="0" smtClean="0"/>
              <a:t>pravne </a:t>
            </a:r>
            <a:r>
              <a:rPr lang="hr-HR" sz="1800" dirty="0"/>
              <a:t>osobe iz </a:t>
            </a:r>
            <a:r>
              <a:rPr lang="hr-HR" sz="1800" dirty="0" smtClean="0"/>
              <a:t>čl. </a:t>
            </a:r>
            <a:r>
              <a:rPr lang="hr-HR" sz="1800" dirty="0"/>
              <a:t>102. Zakona </a:t>
            </a:r>
            <a:r>
              <a:rPr lang="hr-HR" sz="1800" dirty="0" smtClean="0"/>
              <a:t>(</a:t>
            </a:r>
            <a:r>
              <a:rPr lang="hr-HR" sz="1800" dirty="0"/>
              <a:t>dakle, i školske ustanove) dužne su prilikom raspisivanja javnog natječaja ili oglasa za zapošljavanje </a:t>
            </a:r>
            <a:r>
              <a:rPr lang="hr-HR" sz="1800" b="1" dirty="0">
                <a:solidFill>
                  <a:srgbClr val="00B0F0"/>
                </a:solidFill>
              </a:rPr>
              <a:t>pozvati osobe </a:t>
            </a:r>
            <a:r>
              <a:rPr lang="hr-HR" sz="1800" dirty="0"/>
              <a:t>koje ostvaruju prednost pri zapošljavanju da dostave </a:t>
            </a:r>
            <a:r>
              <a:rPr lang="hr-HR" sz="1800" dirty="0" smtClean="0"/>
              <a:t>dokaze </a:t>
            </a:r>
            <a:r>
              <a:rPr lang="hr-HR" sz="1800" dirty="0"/>
              <a:t>u svrhu ostvarivanja prava prednosti pri zapošljavanju, </a:t>
            </a:r>
            <a:r>
              <a:rPr lang="hr-HR" sz="1800" b="1" dirty="0">
                <a:solidFill>
                  <a:schemeClr val="accent2">
                    <a:lumMod val="60000"/>
                    <a:lumOff val="40000"/>
                  </a:schemeClr>
                </a:solidFill>
              </a:rPr>
              <a:t>a prilikom raspisivanja javnog natječaja ili oglasa za zapošljavanje, objavljenog putem internetskih stranica, dužna su objaviti poveznicu na internetsku stranicu Ministarstva hrvatskih branitelja na kojoj su navedeni dokazi potrebni za ostvarivanje prava prednosti pri zapošljavanju</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4745" y="473181"/>
            <a:ext cx="2387038" cy="1576968"/>
          </a:xfrm>
          <a:prstGeom prst="rect">
            <a:avLst/>
          </a:prstGeom>
        </p:spPr>
      </p:pic>
    </p:spTree>
    <p:extLst>
      <p:ext uri="{BB962C8B-B14F-4D97-AF65-F5344CB8AC3E}">
        <p14:creationId xmlns:p14="http://schemas.microsoft.com/office/powerpoint/2010/main" val="30048908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1846" y="622051"/>
            <a:ext cx="8946541" cy="5440082"/>
          </a:xfrm>
        </p:spPr>
        <p:txBody>
          <a:bodyPr/>
          <a:lstStyle/>
          <a:p>
            <a:endParaRPr lang="hr-HR" dirty="0" smtClean="0"/>
          </a:p>
          <a:p>
            <a:endParaRPr lang="hr-HR" dirty="0"/>
          </a:p>
          <a:p>
            <a:endParaRPr lang="hr-HR" dirty="0" smtClean="0"/>
          </a:p>
          <a:p>
            <a:endParaRPr lang="hr-HR" dirty="0"/>
          </a:p>
          <a:p>
            <a:endParaRPr lang="hr-HR" dirty="0" smtClean="0"/>
          </a:p>
          <a:p>
            <a:endParaRPr lang="hr-HR" dirty="0" smtClean="0"/>
          </a:p>
          <a:p>
            <a:r>
              <a:rPr lang="hr-HR" dirty="0" smtClean="0"/>
              <a:t>pravna </a:t>
            </a:r>
            <a:r>
              <a:rPr lang="hr-HR" dirty="0"/>
              <a:t>osoba koja provodi postupak zapošljavanja obvezna </a:t>
            </a:r>
            <a:r>
              <a:rPr lang="hr-HR" dirty="0" smtClean="0"/>
              <a:t>je u </a:t>
            </a:r>
            <a:r>
              <a:rPr lang="hr-HR" dirty="0"/>
              <a:t>roku od 15 dana nakon sklapanja ugovora o radu s izabranim </a:t>
            </a:r>
            <a:r>
              <a:rPr lang="hr-HR" dirty="0" smtClean="0"/>
              <a:t>kandidatom, </a:t>
            </a:r>
            <a:r>
              <a:rPr lang="hr-HR" dirty="0"/>
              <a:t>o tome obavijestiti osobu koja ostvaruje prednost pri zapošljavanju i koja je po raspisanom javnom natječaju ili oglasu podnijela prijavu odnosno ponudu za to radno mjesto</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1867" y="931333"/>
            <a:ext cx="2226733" cy="1719892"/>
          </a:xfrm>
          <a:prstGeom prst="rect">
            <a:avLst/>
          </a:prstGeom>
        </p:spPr>
      </p:pic>
    </p:spTree>
    <p:extLst>
      <p:ext uri="{BB962C8B-B14F-4D97-AF65-F5344CB8AC3E}">
        <p14:creationId xmlns:p14="http://schemas.microsoft.com/office/powerpoint/2010/main" val="5635673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6173" y="243152"/>
            <a:ext cx="3583028" cy="1128448"/>
          </a:xfrm>
        </p:spPr>
        <p:txBody>
          <a:bodyPr/>
          <a:lstStyle/>
          <a:p>
            <a:pPr algn="ctr"/>
            <a:r>
              <a:rPr lang="hr-HR" sz="2000" dirty="0" smtClean="0"/>
              <a:t/>
            </a:r>
            <a:br>
              <a:rPr lang="hr-HR" sz="2000" dirty="0" smtClean="0"/>
            </a:br>
            <a:r>
              <a:rPr lang="hr-HR" sz="2000" b="1" i="1" dirty="0" smtClean="0">
                <a:solidFill>
                  <a:schemeClr val="accent5"/>
                </a:solidFill>
              </a:rPr>
              <a:t>Inspekcijski nadzor </a:t>
            </a:r>
            <a:endParaRPr lang="hr-HR" sz="2000" b="1" i="1" dirty="0">
              <a:solidFill>
                <a:schemeClr val="accent5"/>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3517" y="172376"/>
            <a:ext cx="2105554" cy="1484048"/>
          </a:xfrm>
          <a:prstGeom prst="rect">
            <a:avLst/>
          </a:prstGeom>
        </p:spPr>
      </p:pic>
      <p:sp>
        <p:nvSpPr>
          <p:cNvPr id="7" name="Content Placeholder 6"/>
          <p:cNvSpPr>
            <a:spLocks noGrp="1"/>
          </p:cNvSpPr>
          <p:nvPr>
            <p:ph idx="1"/>
          </p:nvPr>
        </p:nvSpPr>
        <p:spPr>
          <a:xfrm>
            <a:off x="1027112" y="914400"/>
            <a:ext cx="8946541" cy="5780352"/>
          </a:xfrm>
        </p:spPr>
        <p:txBody>
          <a:bodyPr>
            <a:normAutofit/>
          </a:bodyPr>
          <a:lstStyle/>
          <a:p>
            <a:pPr marL="0" indent="0">
              <a:buNone/>
            </a:pPr>
            <a:endParaRPr lang="hr-HR" dirty="0" smtClean="0"/>
          </a:p>
          <a:p>
            <a:pPr marL="0" indent="0">
              <a:buNone/>
            </a:pPr>
            <a:endParaRPr lang="hr-HR" dirty="0" smtClean="0"/>
          </a:p>
          <a:p>
            <a:r>
              <a:rPr lang="hr-HR" sz="1600" dirty="0" smtClean="0"/>
              <a:t>osoba </a:t>
            </a:r>
            <a:r>
              <a:rPr lang="hr-HR" sz="1600" dirty="0"/>
              <a:t>kojoj nije dana prednost pri zapošljavanju može podnijeti zahtjev </a:t>
            </a:r>
            <a:r>
              <a:rPr lang="hr-HR" sz="1600" dirty="0" smtClean="0"/>
              <a:t>inspekciji u </a:t>
            </a:r>
            <a:r>
              <a:rPr lang="hr-HR" sz="1600" dirty="0"/>
              <a:t>roku </a:t>
            </a:r>
            <a:r>
              <a:rPr lang="hr-HR" sz="1600" dirty="0">
                <a:solidFill>
                  <a:schemeClr val="accent5"/>
                </a:solidFill>
              </a:rPr>
              <a:t>od 30 dana</a:t>
            </a:r>
            <a:r>
              <a:rPr lang="hr-HR" sz="1600" dirty="0"/>
              <a:t> </a:t>
            </a:r>
            <a:r>
              <a:rPr lang="hr-HR" sz="1600" dirty="0">
                <a:solidFill>
                  <a:schemeClr val="accent5"/>
                </a:solidFill>
              </a:rPr>
              <a:t>od </a:t>
            </a:r>
            <a:r>
              <a:rPr lang="hr-HR" sz="1600" dirty="0"/>
              <a:t>dana dostave </a:t>
            </a:r>
            <a:r>
              <a:rPr lang="hr-HR" sz="1600" dirty="0" smtClean="0">
                <a:solidFill>
                  <a:schemeClr val="accent5"/>
                </a:solidFill>
              </a:rPr>
              <a:t>obavijesti</a:t>
            </a:r>
            <a:r>
              <a:rPr lang="hr-HR" sz="1600" dirty="0" smtClean="0"/>
              <a:t> </a:t>
            </a:r>
            <a:r>
              <a:rPr lang="hr-HR" sz="1600" dirty="0">
                <a:solidFill>
                  <a:schemeClr val="accent5"/>
                </a:solidFill>
              </a:rPr>
              <a:t>ili </a:t>
            </a:r>
            <a:r>
              <a:rPr lang="hr-HR" sz="1600" dirty="0"/>
              <a:t>u roku od 30 dana </a:t>
            </a:r>
            <a:r>
              <a:rPr lang="hr-HR" sz="1600" dirty="0" smtClean="0">
                <a:solidFill>
                  <a:schemeClr val="accent5"/>
                </a:solidFill>
              </a:rPr>
              <a:t>od saznanja </a:t>
            </a:r>
            <a:r>
              <a:rPr lang="hr-HR" sz="1600" dirty="0"/>
              <a:t>o sklapanju ugovora o radu s izabranim kandidatom, a </a:t>
            </a:r>
            <a:r>
              <a:rPr lang="hr-HR" sz="1600" dirty="0">
                <a:solidFill>
                  <a:srgbClr val="FFFF00"/>
                </a:solidFill>
              </a:rPr>
              <a:t>najkasnije u roku od </a:t>
            </a:r>
            <a:r>
              <a:rPr lang="hr-HR" sz="1600" dirty="0" smtClean="0">
                <a:solidFill>
                  <a:srgbClr val="FFFF00"/>
                </a:solidFill>
              </a:rPr>
              <a:t>6 </a:t>
            </a:r>
            <a:r>
              <a:rPr lang="hr-HR" sz="1600" dirty="0">
                <a:solidFill>
                  <a:srgbClr val="FFFF00"/>
                </a:solidFill>
              </a:rPr>
              <a:t>mjeseci od sklapanja ugovora o radu</a:t>
            </a:r>
            <a:r>
              <a:rPr lang="hr-HR" sz="1600" dirty="0"/>
              <a:t> s drugim </a:t>
            </a:r>
            <a:r>
              <a:rPr lang="hr-HR" sz="1600" dirty="0" smtClean="0"/>
              <a:t>kandidatom</a:t>
            </a:r>
            <a:endParaRPr lang="hr-HR" sz="1600" dirty="0"/>
          </a:p>
          <a:p>
            <a:r>
              <a:rPr lang="hr-HR" sz="1600" dirty="0" smtClean="0"/>
              <a:t>inspekcija je obvezna razmotriti </a:t>
            </a:r>
            <a:r>
              <a:rPr lang="hr-HR" sz="1600" dirty="0"/>
              <a:t>zahtjev osobe koja smatra da joj je povrijeđeno pravo prednosti pri zapošljavanju </a:t>
            </a:r>
            <a:r>
              <a:rPr lang="hr-HR" sz="1600" dirty="0">
                <a:solidFill>
                  <a:schemeClr val="accent5"/>
                </a:solidFill>
              </a:rPr>
              <a:t>u roku od 60 dana od dana podnošenja </a:t>
            </a:r>
            <a:r>
              <a:rPr lang="hr-HR" sz="1600" dirty="0" smtClean="0">
                <a:solidFill>
                  <a:schemeClr val="accent5"/>
                </a:solidFill>
              </a:rPr>
              <a:t>zahtjeva</a:t>
            </a:r>
            <a:endParaRPr lang="hr-HR" sz="1600" dirty="0"/>
          </a:p>
          <a:p>
            <a:r>
              <a:rPr lang="hr-HR" sz="1600" dirty="0" smtClean="0"/>
              <a:t>ako inspekcija </a:t>
            </a:r>
            <a:r>
              <a:rPr lang="hr-HR" sz="1600" dirty="0"/>
              <a:t>utvrdi da je sklapanjem ugovora o radu povrijeđeno pravo prednosti pri zapošljavanju, </a:t>
            </a:r>
            <a:r>
              <a:rPr lang="hr-HR" sz="1600" dirty="0">
                <a:solidFill>
                  <a:schemeClr val="accent5"/>
                </a:solidFill>
              </a:rPr>
              <a:t>rješenjem</a:t>
            </a:r>
            <a:r>
              <a:rPr lang="hr-HR" sz="1600" dirty="0"/>
              <a:t> će utvrditi povredu prava </a:t>
            </a:r>
            <a:r>
              <a:rPr lang="hr-HR" sz="1600" dirty="0" smtClean="0"/>
              <a:t>prednosti</a:t>
            </a:r>
          </a:p>
          <a:p>
            <a:r>
              <a:rPr lang="hr-HR" sz="1600" dirty="0" smtClean="0">
                <a:solidFill>
                  <a:schemeClr val="accent5"/>
                </a:solidFill>
              </a:rPr>
              <a:t>pravomoćno </a:t>
            </a:r>
            <a:r>
              <a:rPr lang="hr-HR" sz="1600" dirty="0">
                <a:solidFill>
                  <a:schemeClr val="accent5"/>
                </a:solidFill>
              </a:rPr>
              <a:t>rješenje </a:t>
            </a:r>
            <a:r>
              <a:rPr lang="hr-HR" sz="1600" dirty="0"/>
              <a:t>predstavlja </a:t>
            </a:r>
            <a:r>
              <a:rPr lang="hr-HR" sz="1600" dirty="0">
                <a:solidFill>
                  <a:schemeClr val="accent5"/>
                </a:solidFill>
              </a:rPr>
              <a:t>opravdan razlog za otkaz ugovora o radu </a:t>
            </a:r>
            <a:r>
              <a:rPr lang="hr-HR" sz="1600" dirty="0"/>
              <a:t>čijim sklapanjem je to pravo </a:t>
            </a:r>
            <a:r>
              <a:rPr lang="hr-HR" sz="1600" dirty="0" smtClean="0"/>
              <a:t>povrijeđeno -  u </a:t>
            </a:r>
            <a:r>
              <a:rPr lang="hr-HR" sz="1600" dirty="0"/>
              <a:t>tom je slučaju pravna osoba koja provodi postupak zapošljavanja dužna s osobom kojoj je rješenjem utvrđena povreda prava prednosti pri zapošljavanju, sklopiti ugovor o radu u roku od osam dana od otkaza ugovora, čijim sklapanjem je povrijeđeno pravo prednosti pri </a:t>
            </a:r>
            <a:r>
              <a:rPr lang="hr-HR" sz="1600" dirty="0" smtClean="0"/>
              <a:t>zapošljavanju</a:t>
            </a:r>
          </a:p>
          <a:p>
            <a:pPr marL="0" indent="0">
              <a:buNone/>
            </a:pPr>
            <a:r>
              <a:rPr lang="hr-HR" sz="1600" dirty="0"/>
              <a:t>	</a:t>
            </a:r>
            <a:r>
              <a:rPr lang="hr-HR" sz="1600" dirty="0" smtClean="0"/>
              <a:t>	-  ako </a:t>
            </a:r>
            <a:r>
              <a:rPr lang="hr-HR" sz="1600" dirty="0"/>
              <a:t>pravna osoba u navedenom roku ne sklopi ugovor o radu s osobom kojoj </a:t>
            </a:r>
            <a:r>
              <a:rPr lang="hr-HR" sz="1600" dirty="0" smtClean="0"/>
              <a:t>		    je </a:t>
            </a:r>
            <a:r>
              <a:rPr lang="hr-HR" sz="1600" dirty="0"/>
              <a:t>rješenjem utvrđena povreda prava prednosti pri zapošljavanju, smatra se </a:t>
            </a:r>
            <a:r>
              <a:rPr lang="hr-HR" sz="1600" dirty="0" smtClean="0"/>
              <a:t>			    da </a:t>
            </a:r>
            <a:r>
              <a:rPr lang="hr-HR" sz="1600" dirty="0"/>
              <a:t>je ugovor o radu sklopljen po sili </a:t>
            </a:r>
            <a:r>
              <a:rPr lang="hr-HR" sz="1600" dirty="0" smtClean="0"/>
              <a:t>zakona</a:t>
            </a:r>
            <a:endParaRPr lang="hr-HR" sz="1600" dirty="0"/>
          </a:p>
          <a:p>
            <a:endParaRPr lang="hr-HR" sz="1600" dirty="0"/>
          </a:p>
        </p:txBody>
      </p:sp>
    </p:spTree>
    <p:extLst>
      <p:ext uri="{BB962C8B-B14F-4D97-AF65-F5344CB8AC3E}">
        <p14:creationId xmlns:p14="http://schemas.microsoft.com/office/powerpoint/2010/main" val="16619006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533400"/>
            <a:ext cx="8946541" cy="1083733"/>
          </a:xfrm>
        </p:spPr>
        <p:txBody>
          <a:bodyPr/>
          <a:lstStyle/>
          <a:p>
            <a:pPr algn="ctr"/>
            <a:r>
              <a:rPr lang="hr-HR" sz="2000" dirty="0" smtClean="0"/>
              <a:t/>
            </a:r>
            <a:br>
              <a:rPr lang="hr-HR" sz="2000" dirty="0" smtClean="0"/>
            </a:br>
            <a:r>
              <a:rPr lang="hr-HR" sz="2000" b="1" i="1" dirty="0" smtClean="0">
                <a:solidFill>
                  <a:schemeClr val="accent5"/>
                </a:solidFill>
              </a:rPr>
              <a:t>Prekršajne odredbe</a:t>
            </a:r>
            <a:endParaRPr lang="hr-HR" sz="2000" b="1" i="1" dirty="0">
              <a:solidFill>
                <a:schemeClr val="accent5"/>
              </a:solidFill>
            </a:endParaRPr>
          </a:p>
        </p:txBody>
      </p:sp>
      <p:sp>
        <p:nvSpPr>
          <p:cNvPr id="3" name="Content Placeholder 2"/>
          <p:cNvSpPr>
            <a:spLocks noGrp="1"/>
          </p:cNvSpPr>
          <p:nvPr>
            <p:ph idx="1"/>
          </p:nvPr>
        </p:nvSpPr>
        <p:spPr>
          <a:xfrm>
            <a:off x="1103312" y="1490133"/>
            <a:ext cx="8946541" cy="4944533"/>
          </a:xfrm>
          <a:ln>
            <a:solidFill>
              <a:srgbClr val="00B0F0"/>
            </a:solidFill>
          </a:ln>
        </p:spPr>
        <p:txBody>
          <a:bodyPr>
            <a:normAutofit fontScale="77500" lnSpcReduction="20000"/>
          </a:bodyPr>
          <a:lstStyle/>
          <a:p>
            <a:endParaRPr lang="hr-HR" dirty="0" smtClean="0"/>
          </a:p>
          <a:p>
            <a:r>
              <a:rPr lang="hr-HR" dirty="0" smtClean="0"/>
              <a:t>novčane </a:t>
            </a:r>
            <a:r>
              <a:rPr lang="hr-HR" dirty="0"/>
              <a:t>kazne za pravne osobe koje postupaju protivno odredbama Zakona, </a:t>
            </a:r>
            <a:r>
              <a:rPr lang="hr-HR" dirty="0" smtClean="0"/>
              <a:t>između </a:t>
            </a:r>
            <a:r>
              <a:rPr lang="hr-HR" dirty="0"/>
              <a:t>ostalih </a:t>
            </a:r>
            <a:r>
              <a:rPr lang="hr-HR" dirty="0" smtClean="0"/>
              <a:t>i </a:t>
            </a:r>
            <a:r>
              <a:rPr lang="hr-HR" dirty="0"/>
              <a:t>novčane kazne od 10.000,00 do 300.000,00 kuna za pravne osobe koje:</a:t>
            </a:r>
          </a:p>
          <a:p>
            <a:pPr lvl="1">
              <a:buFont typeface="Wingdings" panose="05000000000000000000" pitchFamily="2" charset="2"/>
              <a:buChar char="ü"/>
            </a:pPr>
            <a:r>
              <a:rPr lang="hr-HR" sz="2100" dirty="0"/>
              <a:t>pri zapošljavanju putem natječaja ili oglasa ili prilikom popunjavanja radnog mjesta temeljem internog oglasa ili u postupku zapošljavanja provedenom na drugi način </a:t>
            </a:r>
            <a:r>
              <a:rPr lang="hr-HR" sz="2100" dirty="0">
                <a:solidFill>
                  <a:schemeClr val="accent5"/>
                </a:solidFill>
              </a:rPr>
              <a:t>ne daju prednost osobama koje ostvaruju prednost pri zapošljavanju</a:t>
            </a:r>
          </a:p>
          <a:p>
            <a:pPr lvl="1">
              <a:buFont typeface="Wingdings" panose="05000000000000000000" pitchFamily="2" charset="2"/>
              <a:buChar char="ü"/>
            </a:pPr>
            <a:r>
              <a:rPr lang="hr-HR" sz="2100" dirty="0" smtClean="0"/>
              <a:t>u </a:t>
            </a:r>
            <a:r>
              <a:rPr lang="hr-HR" sz="2100" dirty="0"/>
              <a:t>roku od 15 dana od sklapanja ugovora s izabranim kandidatom o tome </a:t>
            </a:r>
            <a:r>
              <a:rPr lang="hr-HR" sz="2100" dirty="0">
                <a:solidFill>
                  <a:schemeClr val="accent5"/>
                </a:solidFill>
              </a:rPr>
              <a:t>ne obavijeste osobu</a:t>
            </a:r>
            <a:r>
              <a:rPr lang="hr-HR" sz="2100" dirty="0"/>
              <a:t> koja se kandidirala u natječajnom postupku, a ostvaruje prednost pri zapošljavanju, </a:t>
            </a:r>
          </a:p>
          <a:p>
            <a:pPr lvl="1">
              <a:buFont typeface="Wingdings" panose="05000000000000000000" pitchFamily="2" charset="2"/>
              <a:buChar char="ü"/>
            </a:pPr>
            <a:r>
              <a:rPr lang="hr-HR" sz="2100" dirty="0"/>
              <a:t>u roku od 8</a:t>
            </a:r>
            <a:r>
              <a:rPr lang="hr-HR" sz="2100" dirty="0" smtClean="0"/>
              <a:t> </a:t>
            </a:r>
            <a:r>
              <a:rPr lang="hr-HR" sz="2100" dirty="0"/>
              <a:t>dana od otkaza ugovora </a:t>
            </a:r>
            <a:r>
              <a:rPr lang="hr-HR" sz="2100" dirty="0">
                <a:solidFill>
                  <a:schemeClr val="accent5"/>
                </a:solidFill>
              </a:rPr>
              <a:t>ne sklope ugovor o radu s osobom </a:t>
            </a:r>
            <a:r>
              <a:rPr lang="hr-HR" sz="2100" dirty="0"/>
              <a:t>u slučaju kada </a:t>
            </a:r>
            <a:r>
              <a:rPr lang="hr-HR" sz="2100" dirty="0" smtClean="0"/>
              <a:t>inspekcija </a:t>
            </a:r>
            <a:r>
              <a:rPr lang="hr-HR" sz="2100" dirty="0"/>
              <a:t>utvrdi da je sklapanjem ugovora o radu s drugim kandidatom povrijeđeno pravo prednosti pri zapošljavanju osoba, </a:t>
            </a:r>
          </a:p>
          <a:p>
            <a:pPr lvl="1">
              <a:buFont typeface="Wingdings" panose="05000000000000000000" pitchFamily="2" charset="2"/>
              <a:buChar char="ü"/>
            </a:pPr>
            <a:r>
              <a:rPr lang="hr-HR" sz="2100" dirty="0">
                <a:solidFill>
                  <a:schemeClr val="accent5"/>
                </a:solidFill>
              </a:rPr>
              <a:t>prilikom raspisivanja javnog natječaja </a:t>
            </a:r>
            <a:r>
              <a:rPr lang="hr-HR" sz="2100" dirty="0"/>
              <a:t>ili oglasa za zapošljavanje </a:t>
            </a:r>
            <a:r>
              <a:rPr lang="hr-HR" sz="2100" dirty="0">
                <a:solidFill>
                  <a:schemeClr val="accent5"/>
                </a:solidFill>
              </a:rPr>
              <a:t>ne pozovu osobe koje ostvaruju prednost pri zapošljavanju da dostave dokaze </a:t>
            </a:r>
            <a:r>
              <a:rPr lang="hr-HR" sz="2100" dirty="0"/>
              <a:t>u svrhu ostvarivanja prava prednosti pri zapošljavanju</a:t>
            </a:r>
          </a:p>
          <a:p>
            <a:pPr lvl="1">
              <a:buFont typeface="Wingdings" panose="05000000000000000000" pitchFamily="2" charset="2"/>
              <a:buChar char="ü"/>
            </a:pPr>
            <a:r>
              <a:rPr lang="hr-HR" sz="2100" dirty="0"/>
              <a:t>raspisivanja javnog natječaja ili oglasa za zapošljavanje, </a:t>
            </a:r>
            <a:r>
              <a:rPr lang="hr-HR" sz="2100" dirty="0">
                <a:solidFill>
                  <a:schemeClr val="accent5"/>
                </a:solidFill>
              </a:rPr>
              <a:t>objavljenog putem internetskih stranica, ne objave poveznicu na internetsku stranicu Ministarstva hrvatskih branitelja</a:t>
            </a:r>
            <a:r>
              <a:rPr lang="hr-HR" sz="2100" dirty="0"/>
              <a:t> na kojoj su navedeni dokazi potrebni za ostvarivanje prava prednosti pri </a:t>
            </a:r>
            <a:r>
              <a:rPr lang="hr-HR" sz="2100" dirty="0" smtClean="0"/>
              <a:t>zapošljavanju</a:t>
            </a:r>
            <a:endParaRPr lang="hr-HR" sz="2100" dirty="0"/>
          </a:p>
          <a:p>
            <a:pPr marL="0" indent="0">
              <a:buNone/>
            </a:pPr>
            <a:endParaRPr lang="hr-HR" dirty="0" smtClean="0"/>
          </a:p>
          <a:p>
            <a:endParaRPr lang="hr-HR" sz="1600" dirty="0"/>
          </a:p>
        </p:txBody>
      </p:sp>
    </p:spTree>
    <p:extLst>
      <p:ext uri="{BB962C8B-B14F-4D97-AF65-F5344CB8AC3E}">
        <p14:creationId xmlns:p14="http://schemas.microsoft.com/office/powerpoint/2010/main" val="5082163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pPr algn="ctr"/>
            <a:endParaRPr lang="hr-HR" sz="1800" b="1" dirty="0" smtClean="0"/>
          </a:p>
          <a:p>
            <a:pPr algn="ctr"/>
            <a:r>
              <a:rPr lang="hr-HR" sz="1800" b="1" dirty="0" smtClean="0"/>
              <a:t>ZOOOSŠ</a:t>
            </a:r>
            <a:endParaRPr lang="hr-HR" sz="1800" b="1" dirty="0"/>
          </a:p>
        </p:txBody>
      </p:sp>
      <p:sp>
        <p:nvSpPr>
          <p:cNvPr id="4" name="Text Placeholder 3"/>
          <p:cNvSpPr>
            <a:spLocks noGrp="1"/>
          </p:cNvSpPr>
          <p:nvPr>
            <p:ph type="body" sz="half" idx="15"/>
          </p:nvPr>
        </p:nvSpPr>
        <p:spPr/>
        <p:txBody>
          <a:bodyPr/>
          <a:lstStyle/>
          <a:p>
            <a:pPr marL="285750" indent="-285750">
              <a:buFont typeface="Wingdings" panose="05000000000000000000" pitchFamily="2" charset="2"/>
              <a:buChar char="q"/>
            </a:pPr>
            <a:r>
              <a:rPr lang="hr-HR" sz="1600" dirty="0" smtClean="0"/>
              <a:t>natječaj </a:t>
            </a:r>
            <a:r>
              <a:rPr lang="hr-HR" sz="1600" dirty="0"/>
              <a:t>raspisuje školski odbor</a:t>
            </a:r>
          </a:p>
          <a:p>
            <a:pPr marL="285750" indent="-285750">
              <a:buFont typeface="Wingdings" panose="05000000000000000000" pitchFamily="2" charset="2"/>
              <a:buChar char="q"/>
            </a:pPr>
            <a:r>
              <a:rPr lang="hr-HR" sz="1600" dirty="0"/>
              <a:t>objavljuje se u dnevnom tisku na način dostupan svim zainteresiranim kandidatima na području Republike Hrvatske</a:t>
            </a:r>
          </a:p>
          <a:p>
            <a:endParaRPr lang="hr-HR" dirty="0"/>
          </a:p>
          <a:p>
            <a:endParaRPr lang="hr-HR" dirty="0"/>
          </a:p>
        </p:txBody>
      </p:sp>
      <p:sp>
        <p:nvSpPr>
          <p:cNvPr id="5" name="Text Placeholder 4"/>
          <p:cNvSpPr>
            <a:spLocks noGrp="1"/>
          </p:cNvSpPr>
          <p:nvPr>
            <p:ph type="body" sz="quarter" idx="3"/>
          </p:nvPr>
        </p:nvSpPr>
        <p:spPr/>
        <p:txBody>
          <a:bodyPr/>
          <a:lstStyle/>
          <a:p>
            <a:r>
              <a:rPr lang="hr-HR" sz="1800" b="1" dirty="0"/>
              <a:t>Zakon o ustanovama</a:t>
            </a:r>
          </a:p>
        </p:txBody>
      </p:sp>
      <p:sp>
        <p:nvSpPr>
          <p:cNvPr id="6" name="Text Placeholder 5"/>
          <p:cNvSpPr>
            <a:spLocks noGrp="1"/>
          </p:cNvSpPr>
          <p:nvPr>
            <p:ph type="body" sz="half" idx="16"/>
          </p:nvPr>
        </p:nvSpPr>
        <p:spPr>
          <a:xfrm>
            <a:off x="3873106" y="2666999"/>
            <a:ext cx="2946794" cy="3966713"/>
          </a:xfrm>
        </p:spPr>
        <p:txBody>
          <a:bodyPr>
            <a:normAutofit fontScale="92500" lnSpcReduction="10000"/>
          </a:bodyPr>
          <a:lstStyle/>
          <a:p>
            <a:pPr marL="285750" indent="-285750">
              <a:buFont typeface="Wingdings" panose="05000000000000000000" pitchFamily="2" charset="2"/>
              <a:buChar char="q"/>
            </a:pPr>
            <a:r>
              <a:rPr lang="hr-HR" sz="1700" dirty="0"/>
              <a:t>objavljuju se uvjeti koje mora ispunjavati kandidat </a:t>
            </a:r>
          </a:p>
          <a:p>
            <a:pPr marL="285750" indent="-285750">
              <a:buFont typeface="Wingdings" panose="05000000000000000000" pitchFamily="2" charset="2"/>
              <a:buChar char="q"/>
            </a:pPr>
            <a:r>
              <a:rPr lang="hr-HR" sz="1700" dirty="0"/>
              <a:t>vrijeme za koje se ravnatelj imenuje</a:t>
            </a:r>
          </a:p>
          <a:p>
            <a:pPr marL="285750" indent="-285750">
              <a:buFont typeface="Wingdings" panose="05000000000000000000" pitchFamily="2" charset="2"/>
              <a:buChar char="q"/>
            </a:pPr>
            <a:r>
              <a:rPr lang="hr-HR" sz="1700" dirty="0"/>
              <a:t>rok do kojeg se primaju prijave </a:t>
            </a:r>
            <a:r>
              <a:rPr lang="hr-HR" sz="1700" dirty="0" smtClean="0"/>
              <a:t>kandidata /ne smije biti kraći od 8 dana </a:t>
            </a:r>
            <a:endParaRPr lang="hr-HR" sz="1700" dirty="0"/>
          </a:p>
          <a:p>
            <a:pPr marL="342900" indent="-342900">
              <a:buFont typeface="Wingdings" panose="05000000000000000000" pitchFamily="2" charset="2"/>
              <a:buChar char="q"/>
            </a:pPr>
            <a:r>
              <a:rPr lang="hr-HR" sz="1700" dirty="0" smtClean="0"/>
              <a:t>rok </a:t>
            </a:r>
            <a:r>
              <a:rPr lang="hr-HR" sz="1700" dirty="0"/>
              <a:t>u kojemu </a:t>
            </a:r>
            <a:r>
              <a:rPr lang="hr-HR" sz="1700" dirty="0" smtClean="0"/>
              <a:t>će kandidati biti  obaviješteni </a:t>
            </a:r>
            <a:r>
              <a:rPr lang="hr-HR" sz="1700" dirty="0"/>
              <a:t>o </a:t>
            </a:r>
            <a:r>
              <a:rPr lang="hr-HR" sz="1700" dirty="0" smtClean="0"/>
              <a:t>izboru (ne </a:t>
            </a:r>
            <a:r>
              <a:rPr lang="hr-HR" sz="1700" dirty="0"/>
              <a:t>smije biti duži od 45 </a:t>
            </a:r>
            <a:r>
              <a:rPr lang="hr-HR" sz="1700" dirty="0" smtClean="0"/>
              <a:t>dana </a:t>
            </a:r>
            <a:r>
              <a:rPr lang="hr-HR" sz="1700" dirty="0"/>
              <a:t>od </a:t>
            </a:r>
            <a:r>
              <a:rPr lang="hr-HR" sz="1700" dirty="0" smtClean="0"/>
              <a:t>dana isteka </a:t>
            </a:r>
            <a:r>
              <a:rPr lang="hr-HR" sz="1700" dirty="0"/>
              <a:t>roka za podnošenje prijava)</a:t>
            </a:r>
          </a:p>
          <a:p>
            <a:endParaRPr lang="hr-HR" sz="1700" dirty="0"/>
          </a:p>
          <a:p>
            <a:endParaRPr lang="hr-HR" sz="1800" dirty="0"/>
          </a:p>
          <a:p>
            <a:endParaRPr lang="hr-HR" sz="1800" dirty="0"/>
          </a:p>
          <a:p>
            <a:endParaRPr lang="hr-HR" sz="1800" dirty="0"/>
          </a:p>
        </p:txBody>
      </p:sp>
      <p:sp>
        <p:nvSpPr>
          <p:cNvPr id="7" name="Text Placeholder 6"/>
          <p:cNvSpPr>
            <a:spLocks noGrp="1"/>
          </p:cNvSpPr>
          <p:nvPr>
            <p:ph type="body" sz="quarter" idx="13"/>
          </p:nvPr>
        </p:nvSpPr>
        <p:spPr/>
        <p:txBody>
          <a:bodyPr/>
          <a:lstStyle/>
          <a:p>
            <a:pPr algn="ctr"/>
            <a:r>
              <a:rPr lang="hr-HR" sz="1800" b="1" dirty="0" smtClean="0"/>
              <a:t>Zakon o pravu na pristup informacijama</a:t>
            </a:r>
            <a:endParaRPr lang="hr-HR" sz="1800" b="1" dirty="0"/>
          </a:p>
        </p:txBody>
      </p:sp>
      <p:sp>
        <p:nvSpPr>
          <p:cNvPr id="8" name="Text Placeholder 7"/>
          <p:cNvSpPr>
            <a:spLocks noGrp="1"/>
          </p:cNvSpPr>
          <p:nvPr>
            <p:ph type="body" sz="half" idx="17"/>
          </p:nvPr>
        </p:nvSpPr>
        <p:spPr/>
        <p:txBody>
          <a:bodyPr>
            <a:normAutofit lnSpcReduction="10000"/>
          </a:bodyPr>
          <a:lstStyle/>
          <a:p>
            <a:pPr marL="285750" indent="-285750">
              <a:buFont typeface="Wingdings" panose="05000000000000000000" pitchFamily="2" charset="2"/>
              <a:buChar char="q"/>
            </a:pPr>
            <a:r>
              <a:rPr lang="hr-HR" sz="1600" dirty="0" smtClean="0"/>
              <a:t>tijela </a:t>
            </a:r>
            <a:r>
              <a:rPr lang="hr-HR" sz="1600" dirty="0"/>
              <a:t>javne </a:t>
            </a:r>
            <a:r>
              <a:rPr lang="hr-HR" sz="1600" dirty="0" smtClean="0"/>
              <a:t>vlasti (uključujući i škole)  </a:t>
            </a:r>
            <a:r>
              <a:rPr lang="hr-HR" sz="1600" dirty="0"/>
              <a:t>obvezna su na internetskim stranicama na lako pretraživ način i u strojno čitljivom obliku objavljivati, između ostalog, i obavijesti o raspisanim natječajima, dokumentaciju potrebnu za sudjelovanje u natječajnom postupku te obavijest o ishodu natječajnog </a:t>
            </a:r>
            <a:r>
              <a:rPr lang="hr-HR" sz="1600" dirty="0" smtClean="0"/>
              <a:t>postupka</a:t>
            </a:r>
            <a:endParaRPr lang="hr-HR" sz="1600" dirty="0"/>
          </a:p>
          <a:p>
            <a:endParaRPr lang="hr-HR"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6476" y="227621"/>
            <a:ext cx="3820054" cy="169881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138" y="5012754"/>
            <a:ext cx="2286000" cy="1243584"/>
          </a:xfrm>
          <a:prstGeom prst="rect">
            <a:avLst/>
          </a:prstGeom>
        </p:spPr>
      </p:pic>
    </p:spTree>
    <p:extLst>
      <p:ext uri="{BB962C8B-B14F-4D97-AF65-F5344CB8AC3E}">
        <p14:creationId xmlns:p14="http://schemas.microsoft.com/office/powerpoint/2010/main" val="378457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pPr algn="ctr"/>
            <a:r>
              <a:rPr lang="hr-HR" sz="2400" b="1" dirty="0" smtClean="0"/>
              <a:t/>
            </a:r>
            <a:br>
              <a:rPr lang="hr-HR" sz="2400" b="1" dirty="0" smtClean="0"/>
            </a:br>
            <a:r>
              <a:rPr lang="hr-HR" sz="2400" b="1" i="1" dirty="0" smtClean="0">
                <a:solidFill>
                  <a:srgbClr val="92D050"/>
                </a:solidFill>
              </a:rPr>
              <a:t>Školski </a:t>
            </a:r>
            <a:r>
              <a:rPr lang="hr-HR" sz="2400" b="1" i="1" dirty="0">
                <a:solidFill>
                  <a:srgbClr val="92D050"/>
                </a:solidFill>
              </a:rPr>
              <a:t>odbor donosi odluku o izboru </a:t>
            </a:r>
            <a:r>
              <a:rPr lang="hr-HR" sz="2400" b="1" i="1" dirty="0" smtClean="0">
                <a:solidFill>
                  <a:srgbClr val="92D050"/>
                </a:solidFill>
              </a:rPr>
              <a:t>ravnatelja</a:t>
            </a:r>
            <a:br>
              <a:rPr lang="hr-HR" sz="2400" b="1" i="1" dirty="0" smtClean="0">
                <a:solidFill>
                  <a:srgbClr val="92D050"/>
                </a:solidFill>
              </a:rPr>
            </a:br>
            <a:r>
              <a:rPr lang="hr-HR" sz="2400" b="1" i="1" dirty="0" smtClean="0">
                <a:solidFill>
                  <a:srgbClr val="92D050"/>
                </a:solidFill>
              </a:rPr>
              <a:t>javnim </a:t>
            </a:r>
            <a:r>
              <a:rPr lang="hr-HR" sz="2400" b="1" i="1" dirty="0">
                <a:solidFill>
                  <a:srgbClr val="92D050"/>
                </a:solidFill>
              </a:rPr>
              <a:t>glasovanjem</a:t>
            </a:r>
            <a:br>
              <a:rPr lang="hr-HR" sz="2400" b="1" i="1" dirty="0">
                <a:solidFill>
                  <a:srgbClr val="92D050"/>
                </a:solidFill>
              </a:rPr>
            </a:br>
            <a:endParaRPr lang="hr-HR" sz="2400" i="1" dirty="0">
              <a:solidFill>
                <a:srgbClr val="92D050"/>
              </a:solidFill>
            </a:endParaRPr>
          </a:p>
        </p:txBody>
      </p:sp>
      <p:sp>
        <p:nvSpPr>
          <p:cNvPr id="3" name="Content Placeholder 2"/>
          <p:cNvSpPr>
            <a:spLocks noGrp="1"/>
          </p:cNvSpPr>
          <p:nvPr>
            <p:ph idx="1"/>
          </p:nvPr>
        </p:nvSpPr>
        <p:spPr/>
        <p:txBody>
          <a:bodyPr/>
          <a:lstStyle/>
          <a:p>
            <a:r>
              <a:rPr lang="hr-HR" dirty="0"/>
              <a:t>odluka školskog odbora je </a:t>
            </a:r>
            <a:r>
              <a:rPr lang="hr-HR" dirty="0" smtClean="0"/>
              <a:t>pravovaljana, </a:t>
            </a:r>
            <a:r>
              <a:rPr lang="hr-HR" dirty="0"/>
              <a:t>ako za nju glasuje većina od ukupnog broja članova</a:t>
            </a: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0822" y="2936384"/>
            <a:ext cx="4763020" cy="3248692"/>
          </a:xfrm>
          <a:prstGeom prst="rect">
            <a:avLst/>
          </a:prstGeom>
        </p:spPr>
      </p:pic>
    </p:spTree>
    <p:extLst>
      <p:ext uri="{BB962C8B-B14F-4D97-AF65-F5344CB8AC3E}">
        <p14:creationId xmlns:p14="http://schemas.microsoft.com/office/powerpoint/2010/main" val="1734024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71556" cy="995082"/>
          </a:xfrm>
        </p:spPr>
        <p:txBody>
          <a:bodyPr/>
          <a:lstStyle/>
          <a:p>
            <a:pPr algn="ctr"/>
            <a:r>
              <a:rPr lang="hr-HR" sz="2400" b="1" i="1" dirty="0" smtClean="0">
                <a:solidFill>
                  <a:schemeClr val="accent2"/>
                </a:solidFill>
              </a:rPr>
              <a:t/>
            </a:r>
            <a:br>
              <a:rPr lang="hr-HR" sz="2400" b="1" i="1" dirty="0" smtClean="0">
                <a:solidFill>
                  <a:schemeClr val="accent2"/>
                </a:solidFill>
              </a:rPr>
            </a:br>
            <a:r>
              <a:rPr lang="hr-HR" sz="2400" b="1" i="1" dirty="0" smtClean="0">
                <a:solidFill>
                  <a:schemeClr val="accent2"/>
                </a:solidFill>
              </a:rPr>
              <a:t>Odluka </a:t>
            </a:r>
            <a:r>
              <a:rPr lang="hr-HR" sz="2400" b="1" i="1" dirty="0">
                <a:solidFill>
                  <a:schemeClr val="accent2"/>
                </a:solidFill>
              </a:rPr>
              <a:t>o izboru ravnatelja</a:t>
            </a:r>
            <a:endParaRPr lang="hr-HR" sz="2400" dirty="0"/>
          </a:p>
        </p:txBody>
      </p:sp>
      <p:sp>
        <p:nvSpPr>
          <p:cNvPr id="3" name="Text Placeholder 2"/>
          <p:cNvSpPr>
            <a:spLocks noGrp="1"/>
          </p:cNvSpPr>
          <p:nvPr>
            <p:ph type="body" idx="1"/>
          </p:nvPr>
        </p:nvSpPr>
        <p:spPr>
          <a:xfrm>
            <a:off x="547717" y="1058333"/>
            <a:ext cx="9417887" cy="745067"/>
          </a:xfrm>
        </p:spPr>
        <p:txBody>
          <a:bodyPr/>
          <a:lstStyle/>
          <a:p>
            <a:endParaRPr lang="hr-HR" dirty="0" smtClean="0"/>
          </a:p>
          <a:p>
            <a:endParaRPr lang="hr-HR" dirty="0"/>
          </a:p>
          <a:p>
            <a:endParaRPr lang="hr-HR" dirty="0" smtClean="0"/>
          </a:p>
          <a:p>
            <a:endParaRPr lang="hr-HR" dirty="0"/>
          </a:p>
          <a:p>
            <a:endParaRPr lang="hr-HR" sz="1600" dirty="0"/>
          </a:p>
          <a:p>
            <a:endParaRPr lang="hr-HR" sz="1600" dirty="0" smtClean="0"/>
          </a:p>
          <a:p>
            <a:endParaRPr lang="hr-HR" sz="1600" dirty="0"/>
          </a:p>
        </p:txBody>
      </p:sp>
      <p:sp>
        <p:nvSpPr>
          <p:cNvPr id="4" name="Text Placeholder 3"/>
          <p:cNvSpPr>
            <a:spLocks noGrp="1"/>
          </p:cNvSpPr>
          <p:nvPr>
            <p:ph type="body" sz="half" idx="15"/>
          </p:nvPr>
        </p:nvSpPr>
        <p:spPr>
          <a:xfrm>
            <a:off x="652463" y="1981200"/>
            <a:ext cx="2927350" cy="4275138"/>
          </a:xfrm>
        </p:spPr>
        <p:txBody>
          <a:bodyPr>
            <a:normAutofit/>
          </a:bodyPr>
          <a:lstStyle/>
          <a:p>
            <a:r>
              <a:rPr lang="hr-HR" dirty="0"/>
              <a:t>	</a:t>
            </a:r>
            <a:endParaRPr lang="hr-HR" dirty="0" smtClean="0"/>
          </a:p>
          <a:p>
            <a:r>
              <a:rPr lang="hr-HR" sz="1600" b="1" i="1" dirty="0">
                <a:solidFill>
                  <a:schemeClr val="accent5"/>
                </a:solidFill>
              </a:rPr>
              <a:t>	</a:t>
            </a:r>
            <a:r>
              <a:rPr lang="hr-HR" sz="1600" b="1" i="1" dirty="0" smtClean="0">
                <a:solidFill>
                  <a:schemeClr val="accent5"/>
                </a:solidFill>
              </a:rPr>
              <a:t>Školski odbor</a:t>
            </a:r>
          </a:p>
          <a:p>
            <a:endParaRPr lang="hr-HR" sz="1600" dirty="0"/>
          </a:p>
          <a:p>
            <a:pPr marL="285750" indent="-285750">
              <a:buFont typeface="Wingdings" panose="05000000000000000000" pitchFamily="2" charset="2"/>
              <a:buChar char="q"/>
            </a:pPr>
            <a:r>
              <a:rPr lang="hr-HR" sz="1600" dirty="0" smtClean="0">
                <a:solidFill>
                  <a:srgbClr val="FFFF00"/>
                </a:solidFill>
              </a:rPr>
              <a:t>radničko vijeće/radnici (1)</a:t>
            </a:r>
            <a:endParaRPr lang="hr-HR" sz="1600" dirty="0">
              <a:solidFill>
                <a:srgbClr val="FFFF00"/>
              </a:solidFill>
            </a:endParaRPr>
          </a:p>
          <a:p>
            <a:pPr marL="285750" indent="-285750">
              <a:buFont typeface="Wingdings" panose="05000000000000000000" pitchFamily="2" charset="2"/>
              <a:buChar char="q"/>
            </a:pPr>
            <a:r>
              <a:rPr lang="hr-HR" sz="1600" dirty="0" smtClean="0">
                <a:solidFill>
                  <a:srgbClr val="FFFF00"/>
                </a:solidFill>
              </a:rPr>
              <a:t>učiteljsko/nastavničko/  odgajateljsko vijeće   (2) </a:t>
            </a:r>
            <a:endParaRPr lang="hr-HR" sz="1600" dirty="0">
              <a:solidFill>
                <a:srgbClr val="FFFF00"/>
              </a:solidFill>
            </a:endParaRPr>
          </a:p>
          <a:p>
            <a:pPr marL="285750" indent="-285750">
              <a:buFont typeface="Wingdings" panose="05000000000000000000" pitchFamily="2" charset="2"/>
              <a:buChar char="q"/>
            </a:pPr>
            <a:r>
              <a:rPr lang="hr-HR" sz="1600" dirty="0" smtClean="0">
                <a:solidFill>
                  <a:srgbClr val="FFFF00"/>
                </a:solidFill>
              </a:rPr>
              <a:t> vijeće roditelja		  (1) </a:t>
            </a:r>
            <a:endParaRPr lang="hr-HR" sz="1600" dirty="0">
              <a:solidFill>
                <a:srgbClr val="FFFF00"/>
              </a:solidFill>
            </a:endParaRPr>
          </a:p>
          <a:p>
            <a:pPr marL="285750" indent="-285750">
              <a:buFont typeface="Wingdings" panose="05000000000000000000" pitchFamily="2" charset="2"/>
              <a:buChar char="q"/>
            </a:pPr>
            <a:r>
              <a:rPr lang="hr-HR" sz="1600" dirty="0" smtClean="0"/>
              <a:t> osnivač škole		  (3)</a:t>
            </a:r>
            <a:endParaRPr lang="hr-HR" sz="1600" dirty="0"/>
          </a:p>
          <a:p>
            <a:endParaRPr lang="hr-HR" sz="1600" dirty="0"/>
          </a:p>
        </p:txBody>
      </p:sp>
      <p:sp>
        <p:nvSpPr>
          <p:cNvPr id="8" name="Text Placeholder 7"/>
          <p:cNvSpPr>
            <a:spLocks noGrp="1"/>
          </p:cNvSpPr>
          <p:nvPr>
            <p:ph type="body" sz="half" idx="17"/>
          </p:nvPr>
        </p:nvSpPr>
        <p:spPr>
          <a:xfrm>
            <a:off x="7252940" y="1938861"/>
            <a:ext cx="2932113" cy="4334932"/>
          </a:xfrm>
        </p:spPr>
        <p:txBody>
          <a:bodyPr/>
          <a:lstStyle/>
          <a:p>
            <a:endParaRPr lang="hr-HR" sz="1600" dirty="0" smtClean="0"/>
          </a:p>
          <a:p>
            <a:r>
              <a:rPr lang="hr-HR" sz="1600" dirty="0" smtClean="0"/>
              <a:t>Članovi </a:t>
            </a:r>
            <a:r>
              <a:rPr lang="hr-HR" sz="1600" dirty="0"/>
              <a:t>školskog odbora koje je imenovalo:</a:t>
            </a:r>
            <a:endParaRPr lang="hr-HR" sz="1600" dirty="0">
              <a:solidFill>
                <a:srgbClr val="FFFF00"/>
              </a:solidFill>
            </a:endParaRPr>
          </a:p>
          <a:p>
            <a:pPr>
              <a:buFont typeface="Wingdings" panose="05000000000000000000" pitchFamily="2" charset="2"/>
              <a:buChar char="§"/>
            </a:pPr>
            <a:r>
              <a:rPr lang="hr-HR" sz="1600" dirty="0" smtClean="0">
                <a:solidFill>
                  <a:srgbClr val="FFFF00"/>
                </a:solidFill>
              </a:rPr>
              <a:t> radničko </a:t>
            </a:r>
            <a:r>
              <a:rPr lang="hr-HR" sz="1600" dirty="0">
                <a:solidFill>
                  <a:srgbClr val="FFFF00"/>
                </a:solidFill>
              </a:rPr>
              <a:t>vijeće/radnici</a:t>
            </a:r>
          </a:p>
          <a:p>
            <a:pPr>
              <a:spcBef>
                <a:spcPts val="0"/>
              </a:spcBef>
              <a:buFont typeface="Wingdings" panose="05000000000000000000" pitchFamily="2" charset="2"/>
              <a:buChar char="§"/>
            </a:pPr>
            <a:r>
              <a:rPr lang="hr-HR" sz="1600" dirty="0" smtClean="0">
                <a:solidFill>
                  <a:srgbClr val="FFFF00"/>
                </a:solidFill>
              </a:rPr>
              <a:t> učiteljsko/nastavničko/</a:t>
            </a:r>
          </a:p>
          <a:p>
            <a:pPr>
              <a:spcBef>
                <a:spcPts val="0"/>
              </a:spcBef>
            </a:pPr>
            <a:r>
              <a:rPr lang="hr-HR" sz="1600" dirty="0" smtClean="0">
                <a:solidFill>
                  <a:srgbClr val="FFFF00"/>
                </a:solidFill>
              </a:rPr>
              <a:t>  odgajateljsko </a:t>
            </a:r>
            <a:r>
              <a:rPr lang="hr-HR" sz="1600" dirty="0">
                <a:solidFill>
                  <a:srgbClr val="FFFF00"/>
                </a:solidFill>
              </a:rPr>
              <a:t>vijeće</a:t>
            </a:r>
          </a:p>
          <a:p>
            <a:pPr>
              <a:buFont typeface="Wingdings" panose="05000000000000000000" pitchFamily="2" charset="2"/>
              <a:buChar char="§"/>
            </a:pPr>
            <a:r>
              <a:rPr lang="hr-HR" sz="1600" dirty="0" smtClean="0">
                <a:solidFill>
                  <a:srgbClr val="FFFF00"/>
                </a:solidFill>
              </a:rPr>
              <a:t>  vijeće </a:t>
            </a:r>
            <a:r>
              <a:rPr lang="hr-HR" sz="1600" dirty="0">
                <a:solidFill>
                  <a:srgbClr val="FFFF00"/>
                </a:solidFill>
              </a:rPr>
              <a:t>roditelja</a:t>
            </a:r>
          </a:p>
          <a:p>
            <a:endParaRPr lang="hr-HR" sz="1600" dirty="0">
              <a:solidFill>
                <a:srgbClr val="FFFF00"/>
              </a:solidFill>
            </a:endParaRPr>
          </a:p>
          <a:p>
            <a:r>
              <a:rPr lang="hr-HR" sz="1600" dirty="0"/>
              <a:t>obvezni su zastupati i iznositi stajališta tijela koje </a:t>
            </a:r>
            <a:r>
              <a:rPr lang="hr-HR" sz="1600" dirty="0" smtClean="0"/>
              <a:t>ih </a:t>
            </a:r>
            <a:r>
              <a:rPr lang="hr-HR" sz="1600" dirty="0"/>
              <a:t>je imenovalo u školski odbor.</a:t>
            </a:r>
          </a:p>
          <a:p>
            <a:endParaRPr lang="hr-HR" sz="1600" dirty="0"/>
          </a:p>
          <a:p>
            <a:endParaRPr lang="hr-HR"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7126" y="2146036"/>
            <a:ext cx="3238500" cy="3945466"/>
          </a:xfrm>
          <a:prstGeom prst="rect">
            <a:avLst/>
          </a:prstGeom>
        </p:spPr>
      </p:pic>
    </p:spTree>
    <p:extLst>
      <p:ext uri="{BB962C8B-B14F-4D97-AF65-F5344CB8AC3E}">
        <p14:creationId xmlns:p14="http://schemas.microsoft.com/office/powerpoint/2010/main" val="3613879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566670"/>
            <a:ext cx="8947522" cy="1286578"/>
          </a:xfrm>
        </p:spPr>
        <p:txBody>
          <a:bodyPr/>
          <a:lstStyle/>
          <a:p>
            <a:pPr algn="ctr"/>
            <a:r>
              <a:rPr lang="hr-HR" sz="2800" dirty="0"/>
              <a:t/>
            </a:r>
            <a:br>
              <a:rPr lang="hr-HR" sz="2800" dirty="0"/>
            </a:br>
            <a:r>
              <a:rPr lang="hr-HR" sz="2800" b="1" i="1" dirty="0" smtClean="0">
                <a:solidFill>
                  <a:schemeClr val="accent3"/>
                </a:solidFill>
              </a:rPr>
              <a:t>Koje dužnosti obavlja ravnatelj?</a:t>
            </a:r>
            <a:endParaRPr lang="hr-HR" sz="2800" b="1" i="1" dirty="0">
              <a:solidFill>
                <a:schemeClr val="accent3"/>
              </a:solidFill>
            </a:endParaRPr>
          </a:p>
        </p:txBody>
      </p:sp>
      <p:sp>
        <p:nvSpPr>
          <p:cNvPr id="3" name="Content Placeholder 2"/>
          <p:cNvSpPr>
            <a:spLocks noGrp="1"/>
          </p:cNvSpPr>
          <p:nvPr>
            <p:ph idx="1"/>
          </p:nvPr>
        </p:nvSpPr>
        <p:spPr/>
        <p:txBody>
          <a:bodyPr>
            <a:normAutofit lnSpcReduction="10000"/>
          </a:bodyPr>
          <a:lstStyle/>
          <a:p>
            <a:r>
              <a:rPr lang="hr-HR" sz="2400" b="1" dirty="0" smtClean="0">
                <a:solidFill>
                  <a:schemeClr val="accent3"/>
                </a:solidFill>
              </a:rPr>
              <a:t>Zakon o ustanovama </a:t>
            </a:r>
            <a:r>
              <a:rPr lang="hr-HR" sz="2400" dirty="0" smtClean="0"/>
              <a:t>(NN, 76/93, 29/97-ispr., 47/99.-ispr. i 								     35/08.)</a:t>
            </a:r>
          </a:p>
          <a:p>
            <a:pPr marL="0" indent="0">
              <a:buNone/>
            </a:pPr>
            <a:endParaRPr lang="hr-HR" sz="2400" dirty="0"/>
          </a:p>
          <a:p>
            <a:r>
              <a:rPr lang="hr-HR" sz="2400" dirty="0" smtClean="0"/>
              <a:t>organizira i vodi rad i poslovanje ustanove</a:t>
            </a:r>
          </a:p>
          <a:p>
            <a:r>
              <a:rPr lang="hr-HR" sz="2400" dirty="0" smtClean="0"/>
              <a:t>predstavlja i zastupa ustanovu</a:t>
            </a:r>
          </a:p>
          <a:p>
            <a:r>
              <a:rPr lang="hr-HR" sz="2400" dirty="0" smtClean="0"/>
              <a:t>poduzima sve pravne radnje u ime i za račun ustanove</a:t>
            </a:r>
          </a:p>
          <a:p>
            <a:r>
              <a:rPr lang="hr-HR" sz="2400" dirty="0" smtClean="0"/>
              <a:t>zastupa ustanovu u svim postupcima pred sudovima,</a:t>
            </a:r>
          </a:p>
          <a:p>
            <a:pPr marL="0" indent="0">
              <a:buNone/>
            </a:pPr>
            <a:r>
              <a:rPr lang="hr-HR" sz="2400" dirty="0"/>
              <a:t> </a:t>
            </a:r>
            <a:r>
              <a:rPr lang="hr-HR" sz="2400" dirty="0" smtClean="0"/>
              <a:t>   upravnim i dr. državnim tijelima te pravnim osobama s</a:t>
            </a:r>
          </a:p>
          <a:p>
            <a:pPr marL="0" indent="0">
              <a:buNone/>
            </a:pPr>
            <a:r>
              <a:rPr lang="hr-HR" sz="2400" dirty="0" smtClean="0"/>
              <a:t>    javnim ovlastima</a:t>
            </a:r>
          </a:p>
          <a:p>
            <a:endParaRPr lang="hr-HR" sz="2400" dirty="0" smtClean="0"/>
          </a:p>
          <a:p>
            <a:endParaRPr lang="hr-HR" sz="2400" dirty="0"/>
          </a:p>
        </p:txBody>
      </p:sp>
    </p:spTree>
    <p:extLst>
      <p:ext uri="{BB962C8B-B14F-4D97-AF65-F5344CB8AC3E}">
        <p14:creationId xmlns:p14="http://schemas.microsoft.com/office/powerpoint/2010/main" val="224804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sz="2000" b="1" dirty="0">
                <a:solidFill>
                  <a:srgbClr val="92D050"/>
                </a:solidFill>
              </a:rPr>
              <a:t/>
            </a:r>
            <a:br>
              <a:rPr lang="hr-HR" sz="2000" b="1" dirty="0">
                <a:solidFill>
                  <a:srgbClr val="92D050"/>
                </a:solidFill>
              </a:rPr>
            </a:br>
            <a:endParaRPr lang="hr-HR" sz="2000" dirty="0"/>
          </a:p>
        </p:txBody>
      </p:sp>
      <p:sp>
        <p:nvSpPr>
          <p:cNvPr id="5" name="Text Placeholder 4"/>
          <p:cNvSpPr>
            <a:spLocks noGrp="1"/>
          </p:cNvSpPr>
          <p:nvPr>
            <p:ph type="body" sz="half" idx="18"/>
          </p:nvPr>
        </p:nvSpPr>
        <p:spPr>
          <a:xfrm>
            <a:off x="644524" y="2421466"/>
            <a:ext cx="2940050" cy="3776134"/>
          </a:xfrm>
        </p:spPr>
        <p:txBody>
          <a:bodyPr>
            <a:normAutofit fontScale="92500" lnSpcReduction="10000"/>
          </a:bodyPr>
          <a:lstStyle/>
          <a:p>
            <a:r>
              <a:rPr lang="hr-HR" sz="1800" b="1" dirty="0">
                <a:solidFill>
                  <a:srgbClr val="92D050"/>
                </a:solidFill>
              </a:rPr>
              <a:t>Stajalište</a:t>
            </a:r>
            <a:r>
              <a:rPr lang="hr-HR" sz="1800" dirty="0"/>
              <a:t> </a:t>
            </a:r>
            <a:r>
              <a:rPr lang="hr-HR" sz="1800" b="1" dirty="0">
                <a:solidFill>
                  <a:srgbClr val="92D050"/>
                </a:solidFill>
              </a:rPr>
              <a:t>učiteljskog</a:t>
            </a:r>
            <a:r>
              <a:rPr lang="hr-HR" sz="1800" dirty="0"/>
              <a:t>, </a:t>
            </a:r>
            <a:r>
              <a:rPr lang="hr-HR" sz="1800" b="1" dirty="0">
                <a:solidFill>
                  <a:schemeClr val="accent5"/>
                </a:solidFill>
              </a:rPr>
              <a:t>nastavničkog ili odgajateljskog </a:t>
            </a:r>
            <a:r>
              <a:rPr lang="hr-HR" sz="1800" b="1" dirty="0">
                <a:solidFill>
                  <a:srgbClr val="92D050"/>
                </a:solidFill>
              </a:rPr>
              <a:t>vijeća</a:t>
            </a:r>
            <a:r>
              <a:rPr lang="hr-HR" sz="1800" dirty="0"/>
              <a:t> o izboru kandidata za ravnatelja donosi se </a:t>
            </a:r>
            <a:r>
              <a:rPr lang="hr-HR" sz="1800" b="1" dirty="0">
                <a:solidFill>
                  <a:srgbClr val="92D050"/>
                </a:solidFill>
              </a:rPr>
              <a:t>na sjednici učiteljskog</a:t>
            </a:r>
            <a:r>
              <a:rPr lang="hr-HR" sz="1800" dirty="0"/>
              <a:t>/ </a:t>
            </a:r>
            <a:r>
              <a:rPr lang="hr-HR" sz="1800" b="1" dirty="0">
                <a:solidFill>
                  <a:schemeClr val="accent5"/>
                </a:solidFill>
              </a:rPr>
              <a:t>nastavničkog /odgajateljskog </a:t>
            </a:r>
            <a:r>
              <a:rPr lang="hr-HR" sz="1800" b="1" dirty="0">
                <a:solidFill>
                  <a:srgbClr val="92D050"/>
                </a:solidFill>
              </a:rPr>
              <a:t>vijeća</a:t>
            </a:r>
            <a:r>
              <a:rPr lang="hr-HR" sz="1800" dirty="0"/>
              <a:t> o čemu se </a:t>
            </a:r>
            <a:r>
              <a:rPr lang="hr-HR" sz="1800" b="1" dirty="0">
                <a:solidFill>
                  <a:srgbClr val="92D050"/>
                </a:solidFill>
              </a:rPr>
              <a:t>pisani zaključak dostavlja školskom odboru</a:t>
            </a:r>
            <a:r>
              <a:rPr lang="hr-HR" sz="1800" dirty="0" smtClean="0"/>
              <a:t>.</a:t>
            </a:r>
          </a:p>
          <a:p>
            <a:endParaRPr lang="hr-HR" sz="1800" dirty="0"/>
          </a:p>
          <a:p>
            <a:r>
              <a:rPr lang="hr-HR" sz="1800" dirty="0"/>
              <a:t>Stajališta </a:t>
            </a:r>
            <a:r>
              <a:rPr lang="hr-HR" sz="1800" dirty="0" smtClean="0"/>
              <a:t>se </a:t>
            </a:r>
            <a:r>
              <a:rPr lang="hr-HR" sz="1800" dirty="0"/>
              <a:t>donose </a:t>
            </a:r>
            <a:r>
              <a:rPr lang="hr-HR" sz="1800" b="1" dirty="0" smtClean="0">
                <a:solidFill>
                  <a:srgbClr val="92D050"/>
                </a:solidFill>
              </a:rPr>
              <a:t>tajnim </a:t>
            </a:r>
            <a:r>
              <a:rPr lang="hr-HR" sz="1800" b="1" dirty="0">
                <a:solidFill>
                  <a:srgbClr val="92D050"/>
                </a:solidFill>
              </a:rPr>
              <a:t>glasovanjem</a:t>
            </a:r>
            <a:endParaRPr lang="hr-HR" sz="1800" dirty="0"/>
          </a:p>
          <a:p>
            <a:endParaRPr lang="hr-HR" sz="1800" dirty="0"/>
          </a:p>
          <a:p>
            <a:endParaRPr lang="hr-HR" sz="1800" dirty="0"/>
          </a:p>
        </p:txBody>
      </p:sp>
      <p:sp>
        <p:nvSpPr>
          <p:cNvPr id="8" name="Text Placeholder 7"/>
          <p:cNvSpPr>
            <a:spLocks noGrp="1"/>
          </p:cNvSpPr>
          <p:nvPr>
            <p:ph type="body" sz="half" idx="19"/>
          </p:nvPr>
        </p:nvSpPr>
        <p:spPr>
          <a:xfrm>
            <a:off x="3888022" y="2421466"/>
            <a:ext cx="2934406" cy="3776133"/>
          </a:xfrm>
        </p:spPr>
        <p:txBody>
          <a:bodyPr/>
          <a:lstStyle/>
          <a:p>
            <a:r>
              <a:rPr lang="hr-HR" sz="1800" b="1" dirty="0" smtClean="0">
                <a:solidFill>
                  <a:srgbClr val="92D050"/>
                </a:solidFill>
              </a:rPr>
              <a:t>Stajalište vijeća roditelja</a:t>
            </a:r>
            <a:r>
              <a:rPr lang="hr-HR" sz="1800" dirty="0" smtClean="0"/>
              <a:t> o izboru kandidata za ravnatelja donosi se </a:t>
            </a:r>
            <a:r>
              <a:rPr lang="hr-HR" sz="1800" b="1" dirty="0" smtClean="0">
                <a:solidFill>
                  <a:srgbClr val="92D050"/>
                </a:solidFill>
              </a:rPr>
              <a:t>na sjednici vijeća roditelja </a:t>
            </a:r>
            <a:r>
              <a:rPr lang="hr-HR" sz="1800" dirty="0" smtClean="0"/>
              <a:t>o čemu se </a:t>
            </a:r>
            <a:r>
              <a:rPr lang="hr-HR" sz="1800" b="1" dirty="0" smtClean="0">
                <a:solidFill>
                  <a:srgbClr val="92D050"/>
                </a:solidFill>
              </a:rPr>
              <a:t>pisani zaključak dostavlja školskom odboru.</a:t>
            </a:r>
          </a:p>
          <a:p>
            <a:endParaRPr lang="hr-HR" sz="1800" dirty="0" smtClean="0"/>
          </a:p>
          <a:p>
            <a:endParaRPr lang="hr-HR" dirty="0" smtClean="0"/>
          </a:p>
          <a:p>
            <a:endParaRPr lang="hr-HR" dirty="0"/>
          </a:p>
          <a:p>
            <a:r>
              <a:rPr lang="hr-HR" sz="1800" dirty="0" smtClean="0"/>
              <a:t>Stajališta </a:t>
            </a:r>
            <a:r>
              <a:rPr lang="hr-HR" sz="1800" dirty="0"/>
              <a:t>tijela donose se </a:t>
            </a:r>
            <a:r>
              <a:rPr lang="hr-HR" sz="1800" b="1" dirty="0">
                <a:solidFill>
                  <a:srgbClr val="92D050"/>
                </a:solidFill>
              </a:rPr>
              <a:t>tajnim glasovanjem</a:t>
            </a:r>
            <a:endParaRPr lang="hr-HR" sz="1800" dirty="0"/>
          </a:p>
          <a:p>
            <a:endParaRPr lang="hr-HR" dirty="0"/>
          </a:p>
        </p:txBody>
      </p:sp>
      <p:sp>
        <p:nvSpPr>
          <p:cNvPr id="11" name="Text Placeholder 10"/>
          <p:cNvSpPr>
            <a:spLocks noGrp="1"/>
          </p:cNvSpPr>
          <p:nvPr>
            <p:ph type="body" sz="half" idx="20"/>
          </p:nvPr>
        </p:nvSpPr>
        <p:spPr>
          <a:xfrm>
            <a:off x="7025704" y="2421465"/>
            <a:ext cx="2935997" cy="3776134"/>
          </a:xfrm>
        </p:spPr>
        <p:txBody>
          <a:bodyPr/>
          <a:lstStyle/>
          <a:p>
            <a:r>
              <a:rPr lang="hr-HR" sz="1800" b="1" dirty="0">
                <a:solidFill>
                  <a:srgbClr val="92D050"/>
                </a:solidFill>
              </a:rPr>
              <a:t>Stajalište</a:t>
            </a:r>
            <a:r>
              <a:rPr lang="hr-HR" sz="1800" dirty="0"/>
              <a:t> radničkog vijeća donosi se na sjednici radničkog vijeća ili na zboru radnika o </a:t>
            </a:r>
            <a:r>
              <a:rPr lang="hr-HR" sz="1800" dirty="0" smtClean="0"/>
              <a:t>čemu </a:t>
            </a:r>
            <a:r>
              <a:rPr lang="hr-HR" sz="1800" dirty="0"/>
              <a:t>se </a:t>
            </a:r>
            <a:r>
              <a:rPr lang="hr-HR" sz="1800" b="1" dirty="0">
                <a:solidFill>
                  <a:srgbClr val="92D050"/>
                </a:solidFill>
              </a:rPr>
              <a:t>pisani zaključak dostavlja školskom odboru</a:t>
            </a:r>
            <a:r>
              <a:rPr lang="hr-HR" b="1" dirty="0">
                <a:solidFill>
                  <a:srgbClr val="92D050"/>
                </a:solidFill>
              </a:rPr>
              <a:t>.</a:t>
            </a:r>
          </a:p>
          <a:p>
            <a:endParaRPr lang="hr-HR" dirty="0"/>
          </a:p>
          <a:p>
            <a:endParaRPr lang="hr-HR" dirty="0" smtClean="0"/>
          </a:p>
          <a:p>
            <a:endParaRPr lang="hr-HR" dirty="0"/>
          </a:p>
          <a:p>
            <a:r>
              <a:rPr lang="hr-HR" sz="1800" dirty="0" smtClean="0"/>
              <a:t>Stajališta </a:t>
            </a:r>
            <a:r>
              <a:rPr lang="hr-HR" sz="1800" dirty="0"/>
              <a:t>tijela donose se </a:t>
            </a:r>
            <a:r>
              <a:rPr lang="hr-HR" sz="1800" b="1" dirty="0">
                <a:solidFill>
                  <a:srgbClr val="92D050"/>
                </a:solidFill>
              </a:rPr>
              <a:t>tajnim glasovanjem</a:t>
            </a:r>
            <a:endParaRPr lang="hr-HR" sz="1800" dirty="0"/>
          </a:p>
          <a:p>
            <a:endParaRPr lang="hr-HR"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55174">
            <a:off x="4021442" y="271191"/>
            <a:ext cx="2843962" cy="2209800"/>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4977" y="3217332"/>
            <a:ext cx="1917032" cy="2393034"/>
          </a:xfrm>
          <a:prstGeom prst="rect">
            <a:avLst/>
          </a:prstGeom>
        </p:spPr>
      </p:pic>
    </p:spTree>
    <p:extLst>
      <p:ext uri="{BB962C8B-B14F-4D97-AF65-F5344CB8AC3E}">
        <p14:creationId xmlns:p14="http://schemas.microsoft.com/office/powerpoint/2010/main" val="4209845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pPr algn="ctr"/>
            <a:r>
              <a:rPr lang="hr-HR" sz="2000" b="1" dirty="0" smtClean="0"/>
              <a:t/>
            </a:r>
            <a:br>
              <a:rPr lang="hr-HR" sz="2000" b="1" dirty="0" smtClean="0"/>
            </a:br>
            <a:r>
              <a:rPr lang="hr-HR" sz="2000" b="1" i="1" dirty="0" smtClean="0">
                <a:solidFill>
                  <a:schemeClr val="accent5"/>
                </a:solidFill>
              </a:rPr>
              <a:t>Postupak </a:t>
            </a:r>
            <a:r>
              <a:rPr lang="hr-HR" sz="2000" b="1" i="1" dirty="0">
                <a:solidFill>
                  <a:schemeClr val="accent5"/>
                </a:solidFill>
              </a:rPr>
              <a:t>izbora </a:t>
            </a:r>
            <a:r>
              <a:rPr lang="hr-HR" sz="2000" b="1" i="1" dirty="0" smtClean="0">
                <a:solidFill>
                  <a:schemeClr val="accent5"/>
                </a:solidFill>
              </a:rPr>
              <a:t>kada </a:t>
            </a:r>
            <a:r>
              <a:rPr lang="hr-HR" sz="2000" b="1" i="1" dirty="0">
                <a:solidFill>
                  <a:schemeClr val="accent5"/>
                </a:solidFill>
              </a:rPr>
              <a:t>se natječaj jave osobe koje ostvaruju prednost po posebnim propisima</a:t>
            </a:r>
            <a:endParaRPr lang="hr-HR" sz="2000" i="1" dirty="0">
              <a:solidFill>
                <a:schemeClr val="accent5"/>
              </a:solidFill>
            </a:endParaRPr>
          </a:p>
        </p:txBody>
      </p:sp>
      <p:sp>
        <p:nvSpPr>
          <p:cNvPr id="3" name="Content Placeholder 2"/>
          <p:cNvSpPr>
            <a:spLocks noGrp="1"/>
          </p:cNvSpPr>
          <p:nvPr>
            <p:ph idx="1"/>
          </p:nvPr>
        </p:nvSpPr>
        <p:spPr>
          <a:xfrm>
            <a:off x="1222827" y="1591733"/>
            <a:ext cx="8946541" cy="4428067"/>
          </a:xfrm>
          <a:ln>
            <a:solidFill>
              <a:schemeClr val="accent2"/>
            </a:solidFill>
          </a:ln>
        </p:spPr>
        <p:txBody>
          <a:bodyPr>
            <a:normAutofit/>
          </a:bodyPr>
          <a:lstStyle/>
          <a:p>
            <a:endParaRPr lang="hr-HR" sz="1600" dirty="0" smtClean="0"/>
          </a:p>
          <a:p>
            <a:r>
              <a:rPr lang="hr-HR" sz="1600" dirty="0" smtClean="0"/>
              <a:t>kada </a:t>
            </a:r>
            <a:r>
              <a:rPr lang="hr-HR" sz="1600" dirty="0"/>
              <a:t>se na natječaj za ravnatelja uz osobe koje ostvaruju prednost jave i osobe koje prednost ne ostvaruju, izbor ravnatelja treba se vršiti samo između osoba koje ostvaruju </a:t>
            </a:r>
            <a:r>
              <a:rPr lang="hr-HR" sz="1600" dirty="0" smtClean="0"/>
              <a:t>prednost</a:t>
            </a:r>
          </a:p>
          <a:p>
            <a:pPr lvl="1">
              <a:buFont typeface="Wingdings" panose="05000000000000000000" pitchFamily="2" charset="2"/>
              <a:buChar char="ü"/>
            </a:pPr>
            <a:r>
              <a:rPr lang="hr-HR" sz="1600" dirty="0" smtClean="0"/>
              <a:t>ako </a:t>
            </a:r>
            <a:r>
              <a:rPr lang="hr-HR" sz="1600" dirty="0"/>
              <a:t>se dogodi da </a:t>
            </a:r>
            <a:r>
              <a:rPr lang="hr-HR" sz="1600" dirty="0">
                <a:solidFill>
                  <a:schemeClr val="accent5"/>
                </a:solidFill>
              </a:rPr>
              <a:t>više osoba ostvaruje istu prednost </a:t>
            </a:r>
            <a:r>
              <a:rPr lang="hr-HR" sz="1600" dirty="0"/>
              <a:t>prema propisanom redoslijedu, na sjednicama </a:t>
            </a:r>
            <a:r>
              <a:rPr lang="hr-HR" sz="1600" dirty="0" smtClean="0"/>
              <a:t>učiteljskog </a:t>
            </a:r>
            <a:r>
              <a:rPr lang="hr-HR" sz="1600" dirty="0"/>
              <a:t>vijeća, vijeća roditelja te zbora radnika, kao i na sjednici školskog odbora izabrati će se jedna od </a:t>
            </a:r>
            <a:r>
              <a:rPr lang="hr-HR" sz="1600" dirty="0" smtClean="0"/>
              <a:t>osoba koje ostvaruju prednost</a:t>
            </a:r>
          </a:p>
          <a:p>
            <a:pPr lvl="1">
              <a:buFont typeface="Wingdings" panose="05000000000000000000" pitchFamily="2" charset="2"/>
              <a:buChar char="ü"/>
            </a:pPr>
            <a:endParaRPr lang="hr-HR" sz="1600" dirty="0"/>
          </a:p>
          <a:p>
            <a:pPr lvl="1">
              <a:buFont typeface="Wingdings" panose="05000000000000000000" pitchFamily="2" charset="2"/>
              <a:buChar char="ü"/>
            </a:pPr>
            <a:r>
              <a:rPr lang="hr-HR" sz="1600" dirty="0" smtClean="0"/>
              <a:t>ako se na </a:t>
            </a:r>
            <a:r>
              <a:rPr lang="hr-HR" sz="1600" dirty="0"/>
              <a:t>natječaj uz osobe koje ne ostvaruju prednost, javi </a:t>
            </a:r>
            <a:r>
              <a:rPr lang="hr-HR" sz="1600" i="1" dirty="0">
                <a:solidFill>
                  <a:schemeClr val="accent5"/>
                </a:solidFill>
              </a:rPr>
              <a:t>samo jedna</a:t>
            </a:r>
            <a:r>
              <a:rPr lang="hr-HR" sz="1600" dirty="0">
                <a:solidFill>
                  <a:schemeClr val="accent5"/>
                </a:solidFill>
              </a:rPr>
              <a:t> osoba koja ostvaruje prednost</a:t>
            </a:r>
            <a:r>
              <a:rPr lang="hr-HR" sz="1600" dirty="0"/>
              <a:t> uzeti će se u obzir samo ta jedna osoba koja ostvaruje </a:t>
            </a:r>
            <a:r>
              <a:rPr lang="hr-HR" sz="1600" dirty="0" smtClean="0"/>
              <a:t>prednost  - na </a:t>
            </a:r>
            <a:r>
              <a:rPr lang="hr-HR" sz="1600" dirty="0"/>
              <a:t>sjednicama </a:t>
            </a:r>
            <a:r>
              <a:rPr lang="hr-HR" sz="1600" dirty="0" smtClean="0"/>
              <a:t>učiteljskog vijeća</a:t>
            </a:r>
            <a:r>
              <a:rPr lang="hr-HR" sz="1600" dirty="0"/>
              <a:t>, vijeća roditelja </a:t>
            </a:r>
            <a:r>
              <a:rPr lang="hr-HR" sz="1600" dirty="0" smtClean="0"/>
              <a:t>i </a:t>
            </a:r>
            <a:r>
              <a:rPr lang="hr-HR" sz="1600" dirty="0"/>
              <a:t>zbora radnika, kao i </a:t>
            </a:r>
            <a:r>
              <a:rPr lang="hr-HR" sz="1600" dirty="0" smtClean="0"/>
              <a:t>			na </a:t>
            </a:r>
            <a:r>
              <a:rPr lang="hr-HR" sz="1600" dirty="0"/>
              <a:t>sjednici </a:t>
            </a:r>
            <a:r>
              <a:rPr lang="hr-HR" sz="1600" dirty="0" smtClean="0"/>
              <a:t>šk. </a:t>
            </a:r>
            <a:r>
              <a:rPr lang="hr-HR" sz="1600" dirty="0"/>
              <a:t>odbora odlučivati će </a:t>
            </a:r>
            <a:r>
              <a:rPr lang="hr-HR" sz="1600" dirty="0" smtClean="0"/>
              <a:t>se samo </a:t>
            </a:r>
            <a:r>
              <a:rPr lang="hr-HR" sz="1600" dirty="0"/>
              <a:t>o tom </a:t>
            </a:r>
            <a:r>
              <a:rPr lang="hr-HR" sz="1600" dirty="0" smtClean="0"/>
              <a:t>jednom kandidatu</a:t>
            </a:r>
            <a:r>
              <a:rPr lang="hr-HR" sz="1600" dirty="0"/>
              <a:t>, </a:t>
            </a:r>
            <a:r>
              <a:rPr lang="hr-HR" sz="1600" dirty="0" smtClean="0"/>
              <a:t>			kao npr. kada </a:t>
            </a:r>
            <a:r>
              <a:rPr lang="hr-HR" sz="1600" dirty="0"/>
              <a:t>se na natječaj za ravnatelja </a:t>
            </a:r>
            <a:r>
              <a:rPr lang="hr-HR" sz="1600" dirty="0" smtClean="0"/>
              <a:t>javi </a:t>
            </a:r>
            <a:r>
              <a:rPr lang="hr-HR" sz="1600" dirty="0"/>
              <a:t>samo </a:t>
            </a:r>
            <a:r>
              <a:rPr lang="hr-HR" sz="1600" dirty="0" smtClean="0"/>
              <a:t>jedan kandidat</a:t>
            </a:r>
            <a:endParaRPr lang="hr-HR" sz="1600" dirty="0"/>
          </a:p>
          <a:p>
            <a:endParaRPr lang="hr-HR" dirty="0"/>
          </a:p>
        </p:txBody>
      </p:sp>
    </p:spTree>
    <p:extLst>
      <p:ext uri="{BB962C8B-B14F-4D97-AF65-F5344CB8AC3E}">
        <p14:creationId xmlns:p14="http://schemas.microsoft.com/office/powerpoint/2010/main" val="14121456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pPr algn="ctr"/>
            <a:r>
              <a:rPr lang="hr-HR" sz="2400" b="1" i="1" dirty="0" smtClean="0">
                <a:solidFill>
                  <a:srgbClr val="92D050"/>
                </a:solidFill>
              </a:rPr>
              <a:t/>
            </a:r>
            <a:br>
              <a:rPr lang="hr-HR" sz="2400" b="1" i="1" dirty="0" smtClean="0">
                <a:solidFill>
                  <a:srgbClr val="92D050"/>
                </a:solidFill>
              </a:rPr>
            </a:br>
            <a:r>
              <a:rPr lang="hr-HR" sz="2000" b="1" i="1" dirty="0" smtClean="0">
                <a:solidFill>
                  <a:srgbClr val="92D050"/>
                </a:solidFill>
              </a:rPr>
              <a:t>Ima li nezadovoljni kandidat koji je sudjelovao u natječajnom postupku za izbor ravnatelja pravo na uvid u </a:t>
            </a:r>
            <a:br>
              <a:rPr lang="hr-HR" sz="2000" b="1" i="1" dirty="0" smtClean="0">
                <a:solidFill>
                  <a:srgbClr val="92D050"/>
                </a:solidFill>
              </a:rPr>
            </a:br>
            <a:r>
              <a:rPr lang="hr-HR" sz="2000" b="1" i="1" dirty="0" smtClean="0">
                <a:solidFill>
                  <a:srgbClr val="92D050"/>
                </a:solidFill>
              </a:rPr>
              <a:t>dokumentaciju izabranog kandidata?</a:t>
            </a:r>
            <a:endParaRPr lang="hr-HR" sz="2000" b="1" i="1" dirty="0">
              <a:solidFill>
                <a:srgbClr val="92D050"/>
              </a:solidFill>
            </a:endParaRPr>
          </a:p>
        </p:txBody>
      </p:sp>
      <p:sp>
        <p:nvSpPr>
          <p:cNvPr id="3" name="Content Placeholder 2"/>
          <p:cNvSpPr>
            <a:spLocks noGrp="1"/>
          </p:cNvSpPr>
          <p:nvPr>
            <p:ph idx="1"/>
          </p:nvPr>
        </p:nvSpPr>
        <p:spPr>
          <a:xfrm>
            <a:off x="1103312" y="2163651"/>
            <a:ext cx="8946541" cy="4084748"/>
          </a:xfrm>
        </p:spPr>
        <p:txBody>
          <a:bodyPr/>
          <a:lstStyle/>
          <a:p>
            <a:pPr marL="0" indent="0">
              <a:buNone/>
            </a:pPr>
            <a:endParaRPr lang="hr-HR" dirty="0" smtClean="0"/>
          </a:p>
          <a:p>
            <a:r>
              <a:rPr lang="hr-HR" sz="1800" dirty="0" smtClean="0"/>
              <a:t>školski odbor je dužan u roku određenom u natječaju obavijestiti </a:t>
            </a:r>
          </a:p>
          <a:p>
            <a:pPr marL="0" indent="0">
              <a:buNone/>
            </a:pPr>
            <a:r>
              <a:rPr lang="hr-HR" sz="1800" dirty="0"/>
              <a:t> </a:t>
            </a:r>
            <a:r>
              <a:rPr lang="hr-HR" sz="1800" dirty="0" smtClean="0"/>
              <a:t>    svakog prijavljenog kandidata o izboru i dati mu pouku o njegovu</a:t>
            </a:r>
          </a:p>
          <a:p>
            <a:pPr marL="0" indent="0">
              <a:buNone/>
            </a:pPr>
            <a:r>
              <a:rPr lang="hr-HR" sz="1800" dirty="0"/>
              <a:t> </a:t>
            </a:r>
            <a:r>
              <a:rPr lang="hr-HR" sz="1800" dirty="0" smtClean="0"/>
              <a:t>    pravu da pregleda natječajni materijal i da u roku od 15 dana od </a:t>
            </a:r>
          </a:p>
          <a:p>
            <a:pPr marL="0" indent="0">
              <a:buNone/>
            </a:pPr>
            <a:r>
              <a:rPr lang="hr-HR" sz="1800" dirty="0"/>
              <a:t> </a:t>
            </a:r>
            <a:r>
              <a:rPr lang="hr-HR" sz="1800" dirty="0" smtClean="0"/>
              <a:t>    dana primitka obavijesti </a:t>
            </a:r>
            <a:r>
              <a:rPr lang="hr-HR" sz="1800" dirty="0" smtClean="0"/>
              <a:t>zahtijeva </a:t>
            </a:r>
            <a:r>
              <a:rPr lang="hr-HR" sz="1800" dirty="0" smtClean="0"/>
              <a:t>sudsku zaštitu kod </a:t>
            </a:r>
          </a:p>
          <a:p>
            <a:pPr marL="0" indent="0">
              <a:buNone/>
            </a:pPr>
            <a:r>
              <a:rPr lang="hr-HR" sz="1800" dirty="0"/>
              <a:t> </a:t>
            </a:r>
            <a:r>
              <a:rPr lang="hr-HR" sz="1800" dirty="0" smtClean="0"/>
              <a:t>    nadležnog suda</a:t>
            </a:r>
          </a:p>
          <a:p>
            <a:pPr>
              <a:buFont typeface="Wingdings" panose="05000000000000000000" pitchFamily="2" charset="2"/>
              <a:buChar char="q"/>
            </a:pPr>
            <a:endParaRPr lang="hr-HR" sz="1800"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19161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331" y="362565"/>
            <a:ext cx="8947522" cy="1400530"/>
          </a:xfrm>
        </p:spPr>
        <p:txBody>
          <a:bodyPr/>
          <a:lstStyle/>
          <a:p>
            <a:pPr algn="ctr"/>
            <a:r>
              <a:rPr lang="hr-HR" dirty="0" smtClean="0"/>
              <a:t/>
            </a:r>
            <a:br>
              <a:rPr lang="hr-HR" dirty="0" smtClean="0"/>
            </a:br>
            <a:r>
              <a:rPr lang="hr-HR" sz="2400" b="1" i="1" dirty="0" smtClean="0">
                <a:solidFill>
                  <a:srgbClr val="92D050"/>
                </a:solidFill>
              </a:rPr>
              <a:t>Radi kojih razloga se može pobijati odluka o izboru ravnatelja?</a:t>
            </a:r>
            <a:endParaRPr lang="hr-HR" b="1" i="1" dirty="0">
              <a:solidFill>
                <a:srgbClr val="92D050"/>
              </a:solidFill>
            </a:endParaRPr>
          </a:p>
        </p:txBody>
      </p:sp>
      <p:sp>
        <p:nvSpPr>
          <p:cNvPr id="3" name="Content Placeholder 2"/>
          <p:cNvSpPr>
            <a:spLocks noGrp="1"/>
          </p:cNvSpPr>
          <p:nvPr>
            <p:ph idx="1"/>
          </p:nvPr>
        </p:nvSpPr>
        <p:spPr/>
        <p:txBody>
          <a:bodyPr/>
          <a:lstStyle/>
          <a:p>
            <a:endParaRPr lang="hr-HR" dirty="0" smtClean="0"/>
          </a:p>
          <a:p>
            <a:r>
              <a:rPr lang="hr-HR" dirty="0" smtClean="0"/>
              <a:t>osoba koja je podnijela prijavu na natječaj može pobijati tužbom odluku o izboru zbog bitne povrede postupka ili zbog toga što izabrani kandidat ne ispunjava uvjete koji su objavljeni u natječaju</a:t>
            </a:r>
          </a:p>
          <a:p>
            <a:endParaRPr lang="hr-HR" dirty="0"/>
          </a:p>
          <a:p>
            <a:r>
              <a:rPr lang="hr-HR" dirty="0" smtClean="0"/>
              <a:t>o tužbi odlučuje sud nadležan za radne sporove</a:t>
            </a:r>
            <a:endParaRPr lang="hr-HR" dirty="0"/>
          </a:p>
        </p:txBody>
      </p:sp>
    </p:spTree>
    <p:extLst>
      <p:ext uri="{BB962C8B-B14F-4D97-AF65-F5344CB8AC3E}">
        <p14:creationId xmlns:p14="http://schemas.microsoft.com/office/powerpoint/2010/main" val="374258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6541" cy="1015474"/>
          </a:xfrm>
        </p:spPr>
        <p:txBody>
          <a:bodyPr/>
          <a:lstStyle/>
          <a:p>
            <a:pPr algn="ctr"/>
            <a:r>
              <a:rPr lang="hr-HR" sz="2400" dirty="0" smtClean="0"/>
              <a:t/>
            </a:r>
            <a:br>
              <a:rPr lang="hr-HR" sz="2400" dirty="0" smtClean="0"/>
            </a:br>
            <a:r>
              <a:rPr lang="hr-HR" sz="2800" b="1" i="1" dirty="0" smtClean="0">
                <a:solidFill>
                  <a:srgbClr val="92D050"/>
                </a:solidFill>
              </a:rPr>
              <a:t>Suglasnost ministra</a:t>
            </a:r>
            <a:endParaRPr lang="hr-HR" sz="2800" b="1" i="1" dirty="0">
              <a:solidFill>
                <a:srgbClr val="92D050"/>
              </a:solidFill>
            </a:endParaRPr>
          </a:p>
        </p:txBody>
      </p:sp>
      <p:sp>
        <p:nvSpPr>
          <p:cNvPr id="3" name="Content Placeholder 2"/>
          <p:cNvSpPr>
            <a:spLocks noGrp="1"/>
          </p:cNvSpPr>
          <p:nvPr>
            <p:ph idx="1"/>
          </p:nvPr>
        </p:nvSpPr>
        <p:spPr>
          <a:xfrm>
            <a:off x="1206343" y="1468192"/>
            <a:ext cx="8946541" cy="4559121"/>
          </a:xfrm>
        </p:spPr>
        <p:txBody>
          <a:bodyPr/>
          <a:lstStyle/>
          <a:p>
            <a:endParaRPr lang="hr-HR" dirty="0" smtClean="0"/>
          </a:p>
          <a:p>
            <a:r>
              <a:rPr lang="hr-HR" dirty="0" smtClean="0"/>
              <a:t>školski odbor upućuje MZO-u zahtjev za davanje suglasnosti za imenovanje ravnateljem izabranog kandidata, uz koji prilaže:</a:t>
            </a:r>
          </a:p>
          <a:p>
            <a:pPr marL="0" indent="0">
              <a:buNone/>
            </a:pPr>
            <a:r>
              <a:rPr lang="hr-HR" dirty="0"/>
              <a:t>	</a:t>
            </a:r>
            <a:r>
              <a:rPr lang="hr-HR" dirty="0" smtClean="0"/>
              <a:t>- presliku natječaja objavljenog u dnevnom tisku</a:t>
            </a:r>
          </a:p>
          <a:p>
            <a:pPr marL="0" indent="0">
              <a:buNone/>
            </a:pPr>
            <a:r>
              <a:rPr lang="hr-HR" dirty="0"/>
              <a:t>	</a:t>
            </a:r>
            <a:r>
              <a:rPr lang="hr-HR" dirty="0" smtClean="0"/>
              <a:t>- popis kandidata koji ispunjavaju uvjete</a:t>
            </a:r>
          </a:p>
          <a:p>
            <a:pPr marL="0" indent="0">
              <a:buNone/>
            </a:pPr>
            <a:r>
              <a:rPr lang="hr-HR" dirty="0"/>
              <a:t>	</a:t>
            </a:r>
            <a:r>
              <a:rPr lang="hr-HR" dirty="0" smtClean="0"/>
              <a:t>- presliku natječajne dokumentacije izabranog kandidata za kojeg 	  traži suglasnost ministra</a:t>
            </a:r>
          </a:p>
          <a:p>
            <a:pPr marL="0" indent="0">
              <a:buNone/>
            </a:pPr>
            <a:endParaRPr lang="hr-HR" dirty="0"/>
          </a:p>
          <a:p>
            <a:pPr>
              <a:buFont typeface="Wingdings" panose="05000000000000000000" pitchFamily="2" charset="2"/>
              <a:buChar char="q"/>
            </a:pPr>
            <a:r>
              <a:rPr lang="hr-HR" dirty="0" smtClean="0"/>
              <a:t>Zahtjev s prilozima – </a:t>
            </a:r>
          </a:p>
          <a:p>
            <a:pPr marL="0" indent="0">
              <a:buNone/>
            </a:pPr>
            <a:r>
              <a:rPr lang="hr-HR" dirty="0"/>
              <a:t> </a:t>
            </a:r>
            <a:r>
              <a:rPr lang="hr-HR" dirty="0" smtClean="0"/>
              <a:t>   poslati preporučeno s povratnicom</a:t>
            </a:r>
          </a:p>
          <a:p>
            <a:pPr>
              <a:buFont typeface="Wingdings" panose="05000000000000000000" pitchFamily="2" charset="2"/>
              <a:buChar char="q"/>
            </a:pPr>
            <a:endParaRPr lang="hr-HR"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5346" y="4002298"/>
            <a:ext cx="3361386" cy="2025015"/>
          </a:xfrm>
          <a:prstGeom prst="rect">
            <a:avLst/>
          </a:prstGeom>
        </p:spPr>
      </p:pic>
    </p:spTree>
    <p:extLst>
      <p:ext uri="{BB962C8B-B14F-4D97-AF65-F5344CB8AC3E}">
        <p14:creationId xmlns:p14="http://schemas.microsoft.com/office/powerpoint/2010/main" val="191447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948" y="669701"/>
            <a:ext cx="8946541" cy="5617335"/>
          </a:xfrm>
        </p:spPr>
        <p:txBody>
          <a:bodyPr>
            <a:normAutofit lnSpcReduction="10000"/>
          </a:bodyPr>
          <a:lstStyle/>
          <a:p>
            <a:pPr marL="0" indent="0">
              <a:buNone/>
            </a:pPr>
            <a:r>
              <a:rPr lang="hr-HR" dirty="0" smtClean="0"/>
              <a:t> </a:t>
            </a:r>
          </a:p>
          <a:p>
            <a:r>
              <a:rPr lang="hr-HR" dirty="0" smtClean="0"/>
              <a:t>Ministarstvo rijetko šalje pisanu suglasnost </a:t>
            </a:r>
          </a:p>
          <a:p>
            <a:pPr marL="0" indent="0">
              <a:buNone/>
            </a:pPr>
            <a:endParaRPr lang="hr-HR" dirty="0" smtClean="0"/>
          </a:p>
          <a:p>
            <a:r>
              <a:rPr lang="hr-HR" dirty="0" smtClean="0"/>
              <a:t> zakonska presumpcija:</a:t>
            </a:r>
          </a:p>
          <a:p>
            <a:pPr marL="0" indent="0">
              <a:buNone/>
            </a:pPr>
            <a:endParaRPr lang="hr-HR" dirty="0" smtClean="0"/>
          </a:p>
          <a:p>
            <a:pPr marL="0" indent="0">
              <a:buNone/>
            </a:pPr>
            <a:r>
              <a:rPr lang="hr-HR" dirty="0"/>
              <a:t>	</a:t>
            </a:r>
            <a:r>
              <a:rPr lang="hr-HR" b="1" i="1" dirty="0" smtClean="0">
                <a:solidFill>
                  <a:srgbClr val="92D050"/>
                </a:solidFill>
              </a:rPr>
              <a:t>Ako ministar ne uskrati suglasnost u roku od 15 dana od dana 	dostave zahtjeva za suglasnošću, smatra se da je suglasnost dana</a:t>
            </a:r>
            <a:r>
              <a:rPr lang="hr-HR" b="1" i="1" dirty="0" smtClean="0"/>
              <a:t>.</a:t>
            </a:r>
          </a:p>
          <a:p>
            <a:pPr marL="0" indent="0">
              <a:buNone/>
            </a:pPr>
            <a:endParaRPr lang="hr-HR" b="1" i="1" dirty="0"/>
          </a:p>
          <a:p>
            <a:pPr>
              <a:buFont typeface="Wingdings" panose="05000000000000000000" pitchFamily="2" charset="2"/>
              <a:buChar char="q"/>
            </a:pPr>
            <a:r>
              <a:rPr lang="hr-HR" i="1" dirty="0" smtClean="0"/>
              <a:t>	</a:t>
            </a:r>
            <a:r>
              <a:rPr lang="hr-HR" b="1" dirty="0" smtClean="0">
                <a:solidFill>
                  <a:srgbClr val="92D050"/>
                </a:solidFill>
              </a:rPr>
              <a:t>rok od 15 dana </a:t>
            </a:r>
            <a:r>
              <a:rPr lang="hr-HR" dirty="0" smtClean="0"/>
              <a:t>škola treba početi računati od prvog sljedećeg </a:t>
            </a:r>
          </a:p>
          <a:p>
            <a:pPr marL="0" indent="0">
              <a:buNone/>
            </a:pPr>
            <a:r>
              <a:rPr lang="hr-HR" dirty="0"/>
              <a:t> </a:t>
            </a:r>
            <a:r>
              <a:rPr lang="hr-HR" dirty="0" smtClean="0"/>
              <a:t>     dana od dana kada je Ministarstvo zaprimilo zahtjev za suglasnošću</a:t>
            </a:r>
          </a:p>
          <a:p>
            <a:pPr marL="0" indent="0">
              <a:buNone/>
            </a:pPr>
            <a:r>
              <a:rPr lang="hr-HR" dirty="0"/>
              <a:t> </a:t>
            </a:r>
            <a:r>
              <a:rPr lang="hr-HR" dirty="0" smtClean="0"/>
              <a:t>     (taj dan je naznačen u povratnoj dostavnici)</a:t>
            </a:r>
          </a:p>
          <a:p>
            <a:pPr marL="0" indent="0">
              <a:buNone/>
            </a:pPr>
            <a:endParaRPr lang="hr-HR" dirty="0"/>
          </a:p>
          <a:p>
            <a:pPr marL="0" indent="0">
              <a:buNone/>
            </a:pPr>
            <a:r>
              <a:rPr lang="hr-HR" dirty="0" smtClean="0"/>
              <a:t>	Ako ministar uskrati suglasnost, osoba za čije je imenovanje uskratio </a:t>
            </a:r>
          </a:p>
          <a:p>
            <a:pPr marL="0" indent="0">
              <a:buNone/>
            </a:pPr>
            <a:r>
              <a:rPr lang="hr-HR" dirty="0"/>
              <a:t>	</a:t>
            </a:r>
            <a:r>
              <a:rPr lang="hr-HR" dirty="0" smtClean="0"/>
              <a:t>suglasnost, ne smije biti imenovna niti vršiteljem dužnosti ravnatelja.</a:t>
            </a:r>
            <a:endParaRPr lang="hr-HR" dirty="0"/>
          </a:p>
        </p:txBody>
      </p:sp>
    </p:spTree>
    <p:extLst>
      <p:ext uri="{BB962C8B-B14F-4D97-AF65-F5344CB8AC3E}">
        <p14:creationId xmlns:p14="http://schemas.microsoft.com/office/powerpoint/2010/main" val="145306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pPr algn="ctr"/>
            <a:r>
              <a:rPr lang="hr-HR" sz="2400" b="1" i="1" dirty="0" smtClean="0">
                <a:solidFill>
                  <a:srgbClr val="92D050"/>
                </a:solidFill>
              </a:rPr>
              <a:t/>
            </a:r>
            <a:br>
              <a:rPr lang="hr-HR" sz="2400" b="1" i="1" dirty="0" smtClean="0">
                <a:solidFill>
                  <a:srgbClr val="92D050"/>
                </a:solidFill>
              </a:rPr>
            </a:br>
            <a:r>
              <a:rPr lang="hr-HR" sz="2400" b="1" i="1" dirty="0" smtClean="0">
                <a:solidFill>
                  <a:srgbClr val="92D050"/>
                </a:solidFill>
              </a:rPr>
              <a:t>Školski </a:t>
            </a:r>
            <a:r>
              <a:rPr lang="hr-HR" sz="2400" b="1" i="1" dirty="0">
                <a:solidFill>
                  <a:srgbClr val="92D050"/>
                </a:solidFill>
              </a:rPr>
              <a:t>odbor donosi odluku o </a:t>
            </a:r>
            <a:r>
              <a:rPr lang="hr-HR" sz="2400" b="1" i="1" dirty="0" smtClean="0">
                <a:solidFill>
                  <a:srgbClr val="92D050"/>
                </a:solidFill>
              </a:rPr>
              <a:t>imenovanju </a:t>
            </a:r>
            <a:r>
              <a:rPr lang="hr-HR" sz="2400" b="1" i="1" dirty="0">
                <a:solidFill>
                  <a:srgbClr val="92D050"/>
                </a:solidFill>
              </a:rPr>
              <a:t>ravnatelja</a:t>
            </a:r>
            <a:br>
              <a:rPr lang="hr-HR" sz="2400" b="1" i="1" dirty="0">
                <a:solidFill>
                  <a:srgbClr val="92D050"/>
                </a:solidFill>
              </a:rPr>
            </a:br>
            <a:endParaRPr lang="hr-HR" sz="2400" dirty="0"/>
          </a:p>
        </p:txBody>
      </p:sp>
      <p:sp>
        <p:nvSpPr>
          <p:cNvPr id="3" name="Content Placeholder 2"/>
          <p:cNvSpPr>
            <a:spLocks noGrp="1"/>
          </p:cNvSpPr>
          <p:nvPr>
            <p:ph idx="1"/>
          </p:nvPr>
        </p:nvSpPr>
        <p:spPr>
          <a:xfrm>
            <a:off x="1103312" y="1661376"/>
            <a:ext cx="8946541" cy="4587024"/>
          </a:xfrm>
        </p:spPr>
        <p:txBody>
          <a:bodyPr/>
          <a:lstStyle/>
          <a:p>
            <a:endParaRPr lang="hr-HR" dirty="0" smtClean="0"/>
          </a:p>
          <a:p>
            <a:endParaRPr lang="hr-HR" dirty="0" smtClean="0"/>
          </a:p>
          <a:p>
            <a:r>
              <a:rPr lang="hr-HR" dirty="0" smtClean="0"/>
              <a:t>u </a:t>
            </a:r>
            <a:r>
              <a:rPr lang="hr-HR" dirty="0" smtClean="0"/>
              <a:t>roku </a:t>
            </a:r>
            <a:r>
              <a:rPr lang="hr-HR" b="1" dirty="0" smtClean="0">
                <a:solidFill>
                  <a:srgbClr val="92D050"/>
                </a:solidFill>
              </a:rPr>
              <a:t>od 15 dana </a:t>
            </a:r>
            <a:r>
              <a:rPr lang="hr-HR" dirty="0" smtClean="0"/>
              <a:t>od dana dobivanja suglasnosti ministra, odnosno proteka roka za ministrovu uskratu suglasnosti, školski odbor je obvezan donijeti odluku </a:t>
            </a:r>
            <a:r>
              <a:rPr lang="hr-HR" dirty="0"/>
              <a:t>kojom </a:t>
            </a:r>
            <a:r>
              <a:rPr lang="hr-HR" dirty="0" smtClean="0"/>
              <a:t>osobu </a:t>
            </a:r>
            <a:r>
              <a:rPr lang="hr-HR" dirty="0"/>
              <a:t>za koju je zatražio </a:t>
            </a:r>
            <a:r>
              <a:rPr lang="hr-HR" dirty="0" smtClean="0"/>
              <a:t>i dobio suglasnost ministra, imenuje </a:t>
            </a:r>
            <a:r>
              <a:rPr lang="hr-HR" dirty="0" smtClean="0"/>
              <a:t>ravnateljem škole</a:t>
            </a:r>
            <a:endParaRPr lang="hr-HR" dirty="0" smtClean="0"/>
          </a:p>
          <a:p>
            <a:endParaRPr lang="hr-HR" dirty="0"/>
          </a:p>
          <a:p>
            <a:endParaRPr lang="hr-HR" dirty="0"/>
          </a:p>
        </p:txBody>
      </p:sp>
    </p:spTree>
    <p:extLst>
      <p:ext uri="{BB962C8B-B14F-4D97-AF65-F5344CB8AC3E}">
        <p14:creationId xmlns:p14="http://schemas.microsoft.com/office/powerpoint/2010/main" val="9216871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331" y="168275"/>
            <a:ext cx="8947522" cy="1400530"/>
          </a:xfrm>
        </p:spPr>
        <p:txBody>
          <a:bodyPr/>
          <a:lstStyle/>
          <a:p>
            <a:pPr algn="ctr"/>
            <a:r>
              <a:rPr lang="hr-HR" sz="2400" dirty="0" smtClean="0"/>
              <a:t/>
            </a:r>
            <a:br>
              <a:rPr lang="hr-HR" sz="2400" dirty="0" smtClean="0"/>
            </a:br>
            <a:r>
              <a:rPr lang="hr-HR" sz="2400" b="1" i="1" dirty="0" smtClean="0">
                <a:solidFill>
                  <a:srgbClr val="92D050"/>
                </a:solidFill>
              </a:rPr>
              <a:t>Tko sklapa ugovor o radu s ravnateljem</a:t>
            </a:r>
            <a:r>
              <a:rPr lang="hr-HR" sz="2400" dirty="0" smtClean="0">
                <a:solidFill>
                  <a:srgbClr val="92D050"/>
                </a:solidFill>
              </a:rPr>
              <a:t>?</a:t>
            </a:r>
            <a:endParaRPr lang="hr-HR" sz="2400" dirty="0">
              <a:solidFill>
                <a:srgbClr val="92D050"/>
              </a:solidFill>
            </a:endParaRPr>
          </a:p>
        </p:txBody>
      </p:sp>
      <p:sp>
        <p:nvSpPr>
          <p:cNvPr id="3" name="Content Placeholder 2"/>
          <p:cNvSpPr>
            <a:spLocks noGrp="1"/>
          </p:cNvSpPr>
          <p:nvPr>
            <p:ph idx="1"/>
          </p:nvPr>
        </p:nvSpPr>
        <p:spPr>
          <a:xfrm>
            <a:off x="973915" y="1637756"/>
            <a:ext cx="8946541" cy="4395151"/>
          </a:xfrm>
        </p:spPr>
        <p:txBody>
          <a:bodyPr/>
          <a:lstStyle/>
          <a:p>
            <a:pPr marL="0" indent="0">
              <a:buNone/>
            </a:pPr>
            <a:endParaRPr lang="hr-HR" dirty="0" smtClean="0"/>
          </a:p>
          <a:p>
            <a:r>
              <a:rPr lang="hr-HR" dirty="0" smtClean="0"/>
              <a:t>školski odbor sklapa sa osobom imenovanom za ravnatelja ugovor o radu na rok od 5 godina u punom radnom vremenu</a:t>
            </a:r>
            <a:endParaRPr lang="hr-HR" dirty="0"/>
          </a:p>
        </p:txBody>
      </p:sp>
      <p:sp>
        <p:nvSpPr>
          <p:cNvPr id="6" name="AutoShape 4" descr="Slikovni rezultat za ugovor o radu"/>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r-H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7850" y="3408391"/>
            <a:ext cx="4676484" cy="2889850"/>
          </a:xfrm>
          <a:prstGeom prst="rect">
            <a:avLst/>
          </a:prstGeom>
        </p:spPr>
      </p:pic>
    </p:spTree>
    <p:extLst>
      <p:ext uri="{BB962C8B-B14F-4D97-AF65-F5344CB8AC3E}">
        <p14:creationId xmlns:p14="http://schemas.microsoft.com/office/powerpoint/2010/main" val="3936404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01203"/>
            <a:ext cx="8946541" cy="1105626"/>
          </a:xfrm>
        </p:spPr>
        <p:txBody>
          <a:bodyPr/>
          <a:lstStyle/>
          <a:p>
            <a:pPr algn="ctr"/>
            <a:r>
              <a:rPr lang="hr-HR" sz="2400" b="1" dirty="0" smtClean="0">
                <a:solidFill>
                  <a:srgbClr val="92D050"/>
                </a:solidFill>
              </a:rPr>
              <a:t>Mirovanje ugovora o radu za poslove učitelja, </a:t>
            </a:r>
            <a:br>
              <a:rPr lang="hr-HR" sz="2400" b="1" dirty="0" smtClean="0">
                <a:solidFill>
                  <a:srgbClr val="92D050"/>
                </a:solidFill>
              </a:rPr>
            </a:br>
            <a:r>
              <a:rPr lang="hr-HR" sz="2400" b="1" dirty="0" smtClean="0">
                <a:solidFill>
                  <a:srgbClr val="92D050"/>
                </a:solidFill>
              </a:rPr>
              <a:t>nastavnika ili</a:t>
            </a:r>
            <a:r>
              <a:rPr lang="hr-HR" sz="2400" b="1" dirty="0">
                <a:solidFill>
                  <a:srgbClr val="92D050"/>
                </a:solidFill>
              </a:rPr>
              <a:t> stručnog </a:t>
            </a:r>
            <a:r>
              <a:rPr lang="hr-HR" sz="2400" b="1" dirty="0" smtClean="0">
                <a:solidFill>
                  <a:srgbClr val="92D050"/>
                </a:solidFill>
              </a:rPr>
              <a:t>suradnika</a:t>
            </a:r>
            <a:endParaRPr lang="hr-HR" sz="2400" b="1" dirty="0">
              <a:solidFill>
                <a:srgbClr val="92D050"/>
              </a:solidFill>
            </a:endParaRPr>
          </a:p>
        </p:txBody>
      </p:sp>
      <p:sp>
        <p:nvSpPr>
          <p:cNvPr id="3" name="Content Placeholder 2"/>
          <p:cNvSpPr>
            <a:spLocks noGrp="1"/>
          </p:cNvSpPr>
          <p:nvPr>
            <p:ph idx="1"/>
          </p:nvPr>
        </p:nvSpPr>
        <p:spPr>
          <a:xfrm>
            <a:off x="1103312" y="1506829"/>
            <a:ext cx="8946541" cy="4465937"/>
          </a:xfrm>
        </p:spPr>
        <p:txBody>
          <a:bodyPr>
            <a:normAutofit fontScale="92500" lnSpcReduction="20000"/>
          </a:bodyPr>
          <a:lstStyle/>
          <a:p>
            <a:pPr>
              <a:buFont typeface="Wingdings" panose="05000000000000000000" pitchFamily="2" charset="2"/>
              <a:buChar char="q"/>
            </a:pPr>
            <a:endParaRPr lang="hr-HR" dirty="0" smtClean="0"/>
          </a:p>
          <a:p>
            <a:pPr>
              <a:buFont typeface="Wingdings" panose="05000000000000000000" pitchFamily="2" charset="2"/>
              <a:buChar char="q"/>
            </a:pPr>
            <a:r>
              <a:rPr lang="hr-HR" dirty="0" smtClean="0"/>
              <a:t>osoba imenovana ravnateljem koja ima ugovor o radu na neodređeno vrijeme za poslove učitelja, nastavnika ili stručnog suradnika može podnijeti školi zahtjev za mirovanje ugovora o radu do prestanka mandata ravnatelja, a najdulje za vrijeme trajanja dvaju uzastopnih mandata</a:t>
            </a:r>
          </a:p>
          <a:p>
            <a:pPr marL="0" indent="0">
              <a:buNone/>
            </a:pPr>
            <a:endParaRPr lang="hr-HR" dirty="0"/>
          </a:p>
          <a:p>
            <a:pPr>
              <a:buFont typeface="Wingdings" panose="05000000000000000000" pitchFamily="2" charset="2"/>
              <a:buChar char="q"/>
            </a:pPr>
            <a:r>
              <a:rPr lang="hr-HR" dirty="0" smtClean="0"/>
              <a:t>nakon prestanka obavljanja ravnateljskih poslova, ima se pravo vratiti na poslove na kojima je prethodno radila, ako  se na te poslove vrati u roku od 30 dana od dana prestanka obavljanja ravnateljskih poslova ili joj u protivnom prestaje radni odnos</a:t>
            </a:r>
          </a:p>
          <a:p>
            <a:pPr marL="0" indent="0">
              <a:buNone/>
            </a:pPr>
            <a:endParaRPr lang="hr-HR" dirty="0"/>
          </a:p>
          <a:p>
            <a:pPr>
              <a:buFont typeface="Wingdings" panose="05000000000000000000" pitchFamily="2" charset="2"/>
              <a:buChar char="q"/>
            </a:pPr>
            <a:r>
              <a:rPr lang="hr-HR" dirty="0" smtClean="0"/>
              <a:t>ravnatelja do povratka na poslove za koje mu ugovor o radu miruje,</a:t>
            </a:r>
          </a:p>
          <a:p>
            <a:pPr marL="0" indent="0">
              <a:buNone/>
            </a:pPr>
            <a:r>
              <a:rPr lang="hr-HR" dirty="0"/>
              <a:t> </a:t>
            </a:r>
            <a:r>
              <a:rPr lang="hr-HR" dirty="0" smtClean="0"/>
              <a:t>    zamjenjuje osoba u radnom odnosu koji se zasniva na određeno </a:t>
            </a:r>
          </a:p>
          <a:p>
            <a:pPr marL="0" indent="0">
              <a:buNone/>
            </a:pPr>
            <a:r>
              <a:rPr lang="hr-HR" dirty="0"/>
              <a:t> </a:t>
            </a:r>
            <a:r>
              <a:rPr lang="hr-HR" dirty="0" smtClean="0"/>
              <a:t>    vrijeme</a:t>
            </a:r>
            <a:endParaRPr lang="hr-HR" dirty="0"/>
          </a:p>
        </p:txBody>
      </p:sp>
    </p:spTree>
    <p:extLst>
      <p:ext uri="{BB962C8B-B14F-4D97-AF65-F5344CB8AC3E}">
        <p14:creationId xmlns:p14="http://schemas.microsoft.com/office/powerpoint/2010/main" val="18414769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6" y="452718"/>
            <a:ext cx="8634158" cy="1600200"/>
          </a:xfrm>
        </p:spPr>
        <p:txBody>
          <a:bodyPr/>
          <a:lstStyle/>
          <a:p>
            <a:r>
              <a:rPr lang="hr-HR" sz="2400" dirty="0" smtClean="0"/>
              <a:t/>
            </a:r>
            <a:br>
              <a:rPr lang="hr-HR" sz="2400" dirty="0" smtClean="0"/>
            </a:br>
            <a:r>
              <a:rPr lang="hr-HR" sz="2400" b="1" i="1" dirty="0" smtClean="0">
                <a:solidFill>
                  <a:srgbClr val="92D050"/>
                </a:solidFill>
              </a:rPr>
              <a:t>Kako postupiti kada se u natječajnom postupku ne izabere kandidat ili kada ministar uskrati suglasnost izabranom kandidatu?</a:t>
            </a:r>
            <a:endParaRPr lang="hr-HR" sz="2400" b="1" i="1" dirty="0">
              <a:solidFill>
                <a:srgbClr val="92D050"/>
              </a:solidFill>
            </a:endParaRPr>
          </a:p>
        </p:txBody>
      </p:sp>
      <p:sp>
        <p:nvSpPr>
          <p:cNvPr id="3" name="Content Placeholder 2"/>
          <p:cNvSpPr>
            <a:spLocks noGrp="1"/>
          </p:cNvSpPr>
          <p:nvPr>
            <p:ph idx="1"/>
          </p:nvPr>
        </p:nvSpPr>
        <p:spPr/>
        <p:txBody>
          <a:bodyPr/>
          <a:lstStyle/>
          <a:p>
            <a:pPr marL="0" indent="0">
              <a:buNone/>
            </a:pPr>
            <a:endParaRPr lang="hr-HR" dirty="0" smtClean="0"/>
          </a:p>
          <a:p>
            <a:endParaRPr lang="hr-HR" dirty="0" smtClean="0"/>
          </a:p>
          <a:p>
            <a:r>
              <a:rPr lang="hr-HR" dirty="0" smtClean="0"/>
              <a:t>natječaj će se ponoviti, a do imenovanja ravnatelja na temelju ponovljenog natječaja imenovati će se vršitelj dužnosti ravnatelja, ali najduže do godinu dana</a:t>
            </a:r>
            <a:endParaRPr lang="hr-HR" dirty="0"/>
          </a:p>
        </p:txBody>
      </p:sp>
    </p:spTree>
    <p:extLst>
      <p:ext uri="{BB962C8B-B14F-4D97-AF65-F5344CB8AC3E}">
        <p14:creationId xmlns:p14="http://schemas.microsoft.com/office/powerpoint/2010/main" val="170538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658874" cy="1324567"/>
          </a:xfrm>
        </p:spPr>
        <p:txBody>
          <a:bodyPr/>
          <a:lstStyle/>
          <a:p>
            <a:pPr algn="ctr"/>
            <a:r>
              <a:rPr lang="hr-HR" sz="2400" b="1" dirty="0" smtClean="0">
                <a:solidFill>
                  <a:schemeClr val="accent3"/>
                </a:solidFill>
              </a:rPr>
              <a:t/>
            </a:r>
            <a:br>
              <a:rPr lang="hr-HR" sz="2400" b="1" dirty="0" smtClean="0">
                <a:solidFill>
                  <a:schemeClr val="accent3"/>
                </a:solidFill>
              </a:rPr>
            </a:br>
            <a:r>
              <a:rPr lang="hr-HR" sz="2400" b="1" dirty="0">
                <a:solidFill>
                  <a:schemeClr val="accent3"/>
                </a:solidFill>
              </a:rPr>
              <a:t/>
            </a:r>
            <a:br>
              <a:rPr lang="hr-HR" sz="2400" b="1" dirty="0">
                <a:solidFill>
                  <a:schemeClr val="accent3"/>
                </a:solidFill>
              </a:rPr>
            </a:br>
            <a:r>
              <a:rPr lang="hr-HR" sz="2400" b="1" dirty="0" smtClean="0">
                <a:solidFill>
                  <a:schemeClr val="accent3"/>
                </a:solidFill>
              </a:rPr>
              <a:t>Zakon o odgoju i obrazovanju u osnovnoj i srednjoj školi</a:t>
            </a:r>
            <a:r>
              <a:rPr lang="hr-HR" sz="2400" dirty="0" smtClean="0"/>
              <a:t/>
            </a:r>
            <a:br>
              <a:rPr lang="hr-HR" sz="2400" dirty="0" smtClean="0"/>
            </a:br>
            <a:r>
              <a:rPr lang="hr-HR" sz="2400" dirty="0" smtClean="0"/>
              <a:t/>
            </a:r>
            <a:br>
              <a:rPr lang="hr-HR" sz="2400" dirty="0" smtClean="0"/>
            </a:br>
            <a:endParaRPr lang="hr-HR" sz="2400" dirty="0"/>
          </a:p>
        </p:txBody>
      </p:sp>
      <p:sp>
        <p:nvSpPr>
          <p:cNvPr id="3" name="Content Placeholder 2"/>
          <p:cNvSpPr>
            <a:spLocks noGrp="1"/>
          </p:cNvSpPr>
          <p:nvPr>
            <p:ph idx="1"/>
          </p:nvPr>
        </p:nvSpPr>
        <p:spPr>
          <a:xfrm>
            <a:off x="922867" y="1667933"/>
            <a:ext cx="8839319" cy="4773649"/>
          </a:xfrm>
        </p:spPr>
        <p:txBody>
          <a:bodyPr>
            <a:normAutofit/>
          </a:bodyPr>
          <a:lstStyle/>
          <a:p>
            <a:pPr marL="0" indent="0">
              <a:buNone/>
            </a:pPr>
            <a:endParaRPr lang="hr-HR" dirty="0"/>
          </a:p>
          <a:p>
            <a:r>
              <a:rPr lang="hr-HR" dirty="0" smtClean="0"/>
              <a:t>predlaže školskom odboru:</a:t>
            </a:r>
          </a:p>
          <a:p>
            <a:pPr marL="0" indent="0">
              <a:buNone/>
            </a:pPr>
            <a:r>
              <a:rPr lang="hr-HR" dirty="0"/>
              <a:t>	</a:t>
            </a:r>
            <a:r>
              <a:rPr lang="hr-HR" dirty="0" smtClean="0"/>
              <a:t>	-  godišnji plan i program rada</a:t>
            </a:r>
          </a:p>
          <a:p>
            <a:pPr marL="0" indent="0">
              <a:buNone/>
            </a:pPr>
            <a:r>
              <a:rPr lang="hr-HR" dirty="0" smtClean="0"/>
              <a:t>		-  statut i druge opće akte</a:t>
            </a:r>
          </a:p>
          <a:p>
            <a:pPr marL="0" indent="0">
              <a:buNone/>
            </a:pPr>
            <a:r>
              <a:rPr lang="hr-HR" dirty="0" smtClean="0"/>
              <a:t>		-  financijski plan te polugodišnji i godišnji obračun</a:t>
            </a:r>
          </a:p>
          <a:p>
            <a:pPr marL="0" indent="0">
              <a:buNone/>
            </a:pPr>
            <a:r>
              <a:rPr lang="hr-HR" dirty="0"/>
              <a:t>	</a:t>
            </a:r>
            <a:r>
              <a:rPr lang="hr-HR" dirty="0" smtClean="0"/>
              <a:t>	-  školski kurikulum u suradnji s učiteljskim/nastavničkim vijećem</a:t>
            </a:r>
          </a:p>
          <a:p>
            <a:pPr marL="0" indent="0">
              <a:buNone/>
            </a:pPr>
            <a:endParaRPr lang="hr-H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3549" y="2165012"/>
            <a:ext cx="2104181" cy="123983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133" y="4393422"/>
            <a:ext cx="2043261" cy="199813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9867" y="4512735"/>
            <a:ext cx="2381249" cy="1928847"/>
          </a:xfrm>
          <a:prstGeom prst="rect">
            <a:avLst/>
          </a:prstGeom>
        </p:spPr>
      </p:pic>
    </p:spTree>
    <p:extLst>
      <p:ext uri="{BB962C8B-B14F-4D97-AF65-F5344CB8AC3E}">
        <p14:creationId xmlns:p14="http://schemas.microsoft.com/office/powerpoint/2010/main" val="251437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8947522" cy="1400530"/>
          </a:xfrm>
        </p:spPr>
        <p:txBody>
          <a:bodyPr/>
          <a:lstStyle/>
          <a:p>
            <a:pPr algn="ctr"/>
            <a:r>
              <a:rPr lang="hr-HR" sz="2400" dirty="0" smtClean="0"/>
              <a:t/>
            </a:r>
            <a:br>
              <a:rPr lang="hr-HR" sz="2400" dirty="0" smtClean="0"/>
            </a:br>
            <a:r>
              <a:rPr lang="hr-HR" sz="2400" b="1" dirty="0" smtClean="0">
                <a:solidFill>
                  <a:srgbClr val="92D050"/>
                </a:solidFill>
              </a:rPr>
              <a:t>Vršitelj dužnosti ravnatelja</a:t>
            </a:r>
            <a:endParaRPr lang="hr-HR" sz="2400" b="1" dirty="0">
              <a:solidFill>
                <a:srgbClr val="92D050"/>
              </a:solidFill>
            </a:endParaRPr>
          </a:p>
        </p:txBody>
      </p:sp>
      <p:sp>
        <p:nvSpPr>
          <p:cNvPr id="3" name="Content Placeholder 2"/>
          <p:cNvSpPr>
            <a:spLocks noGrp="1"/>
          </p:cNvSpPr>
          <p:nvPr>
            <p:ph idx="1"/>
          </p:nvPr>
        </p:nvSpPr>
        <p:spPr/>
        <p:txBody>
          <a:bodyPr>
            <a:normAutofit lnSpcReduction="10000"/>
          </a:bodyPr>
          <a:lstStyle/>
          <a:p>
            <a:r>
              <a:rPr lang="hr-HR" dirty="0" smtClean="0"/>
              <a:t>za v.d. ravnatelja može biti izabrana osoba koja ispunjava uvjete za </a:t>
            </a:r>
          </a:p>
          <a:p>
            <a:pPr marL="0" indent="0">
              <a:buNone/>
            </a:pPr>
            <a:r>
              <a:rPr lang="hr-HR" dirty="0"/>
              <a:t> </a:t>
            </a:r>
            <a:r>
              <a:rPr lang="hr-HR" dirty="0" smtClean="0"/>
              <a:t>    učitelja, nastavnika odnosno stručnog suradnika</a:t>
            </a:r>
          </a:p>
          <a:p>
            <a:pPr marL="0" indent="0">
              <a:buNone/>
            </a:pPr>
            <a:endParaRPr lang="hr-HR" dirty="0"/>
          </a:p>
          <a:p>
            <a:pPr>
              <a:buFont typeface="Wingdings" panose="05000000000000000000" pitchFamily="2" charset="2"/>
              <a:buChar char="q"/>
            </a:pPr>
            <a:r>
              <a:rPr lang="hr-HR" dirty="0" smtClean="0"/>
              <a:t>v.d. ravnatelja sklapa sa školskim odborom ugovor o radu na određeno vrijeme za razdoblje u kojem će obavljati poslove v.d. </a:t>
            </a:r>
          </a:p>
          <a:p>
            <a:pPr marL="0" indent="0">
              <a:buNone/>
            </a:pPr>
            <a:r>
              <a:rPr lang="hr-HR" dirty="0"/>
              <a:t> </a:t>
            </a:r>
            <a:r>
              <a:rPr lang="hr-HR" dirty="0" smtClean="0"/>
              <a:t>    ravnatelja</a:t>
            </a:r>
          </a:p>
          <a:p>
            <a:pPr>
              <a:buFont typeface="Wingdings" panose="05000000000000000000" pitchFamily="2" charset="2"/>
              <a:buChar char="q"/>
            </a:pPr>
            <a:endParaRPr lang="hr-HR" dirty="0" smtClean="0"/>
          </a:p>
          <a:p>
            <a:pPr>
              <a:buFont typeface="Wingdings" panose="05000000000000000000" pitchFamily="2" charset="2"/>
              <a:buChar char="q"/>
            </a:pPr>
            <a:r>
              <a:rPr lang="hr-HR" dirty="0" smtClean="0"/>
              <a:t>ako osoba imenovana za v.d. ravnatelja ima ugovor o radu na neodređeno vrijeme za poslove učitelja,nastavnika ili stručnog suradnika, na njezin će zahtjev ugovor o radu mirovati za razdoblje u kojem će obavljati poslove v.d. ravnatelja</a:t>
            </a:r>
            <a:endParaRPr lang="hr-HR" dirty="0"/>
          </a:p>
        </p:txBody>
      </p:sp>
    </p:spTree>
    <p:extLst>
      <p:ext uri="{BB962C8B-B14F-4D97-AF65-F5344CB8AC3E}">
        <p14:creationId xmlns:p14="http://schemas.microsoft.com/office/powerpoint/2010/main" val="23972650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552" y="452718"/>
            <a:ext cx="9046282" cy="1400530"/>
          </a:xfrm>
        </p:spPr>
        <p:txBody>
          <a:bodyPr/>
          <a:lstStyle/>
          <a:p>
            <a:r>
              <a:rPr lang="hr-HR" sz="2400" b="1" i="1" dirty="0" smtClean="0">
                <a:solidFill>
                  <a:srgbClr val="92D050"/>
                </a:solidFill>
              </a:rPr>
              <a:t>Primjenjuju </a:t>
            </a:r>
            <a:r>
              <a:rPr lang="hr-HR" sz="2400" b="1" i="1" dirty="0" smtClean="0">
                <a:solidFill>
                  <a:srgbClr val="92D050"/>
                </a:solidFill>
              </a:rPr>
              <a:t>li se odredbe ZOOOSŠ-a koje uređuju trajanje mandata i postupak imenovanja ravnatelja u tzv. privatnim</a:t>
            </a:r>
            <a:br>
              <a:rPr lang="hr-HR" sz="2400" b="1" i="1" dirty="0" smtClean="0">
                <a:solidFill>
                  <a:srgbClr val="92D050"/>
                </a:solidFill>
              </a:rPr>
            </a:br>
            <a:r>
              <a:rPr lang="hr-HR" sz="2400" b="1" i="1" dirty="0" smtClean="0">
                <a:solidFill>
                  <a:srgbClr val="92D050"/>
                </a:solidFill>
              </a:rPr>
              <a:t>školama? </a:t>
            </a:r>
            <a:endParaRPr lang="hr-HR" sz="2400" b="1" i="1" dirty="0">
              <a:solidFill>
                <a:srgbClr val="92D050"/>
              </a:solidFill>
            </a:endParaRPr>
          </a:p>
        </p:txBody>
      </p:sp>
      <p:sp>
        <p:nvSpPr>
          <p:cNvPr id="3" name="Content Placeholder 2"/>
          <p:cNvSpPr>
            <a:spLocks noGrp="1"/>
          </p:cNvSpPr>
          <p:nvPr>
            <p:ph idx="1"/>
          </p:nvPr>
        </p:nvSpPr>
        <p:spPr>
          <a:xfrm>
            <a:off x="1064605" y="2103718"/>
            <a:ext cx="8946541" cy="4195481"/>
          </a:xfrm>
        </p:spPr>
        <p:txBody>
          <a:bodyPr>
            <a:normAutofit/>
          </a:bodyPr>
          <a:lstStyle/>
          <a:p>
            <a:pPr>
              <a:buFontTx/>
              <a:buChar char="-"/>
            </a:pPr>
            <a:endParaRPr lang="hr-HR" sz="1800" dirty="0" smtClean="0"/>
          </a:p>
          <a:p>
            <a:pPr>
              <a:buFontTx/>
              <a:buChar char="-"/>
            </a:pPr>
            <a:r>
              <a:rPr lang="hr-HR" sz="1800" dirty="0" smtClean="0"/>
              <a:t>na </a:t>
            </a:r>
            <a:r>
              <a:rPr lang="hr-HR" sz="1800" dirty="0" smtClean="0"/>
              <a:t>ravnatelje škola kojima je osnivač druga pravna ili fizička osoba u smislu </a:t>
            </a:r>
            <a:r>
              <a:rPr lang="hr-HR" sz="1800" dirty="0" smtClean="0"/>
              <a:t>čl. </a:t>
            </a:r>
            <a:r>
              <a:rPr lang="hr-HR" sz="1800" dirty="0" smtClean="0"/>
              <a:t>90</a:t>
            </a:r>
            <a:r>
              <a:rPr lang="hr-HR" sz="1800" dirty="0" smtClean="0"/>
              <a:t>. ZOOOSŠ-a</a:t>
            </a:r>
            <a:r>
              <a:rPr lang="hr-HR" sz="1800" dirty="0" smtClean="0"/>
              <a:t>, primjenjuju se sve odredbe </a:t>
            </a:r>
            <a:r>
              <a:rPr lang="hr-HR" sz="1800" dirty="0" smtClean="0"/>
              <a:t>ZOOOSŠ-a, osim </a:t>
            </a:r>
            <a:r>
              <a:rPr lang="hr-HR" sz="1800" dirty="0" smtClean="0"/>
              <a:t>odredaba koje uređuju postupak njihova imenovanja i </a:t>
            </a:r>
            <a:r>
              <a:rPr lang="hr-HR" sz="1800" dirty="0" smtClean="0"/>
              <a:t>razrješenja </a:t>
            </a:r>
            <a:r>
              <a:rPr lang="hr-HR" sz="1800" dirty="0" smtClean="0"/>
              <a:t>te trajanje mandata</a:t>
            </a:r>
          </a:p>
          <a:p>
            <a:pPr marL="0" indent="0">
              <a:buNone/>
            </a:pPr>
            <a:r>
              <a:rPr lang="hr-HR" sz="1800" dirty="0" smtClean="0"/>
              <a:t>-    </a:t>
            </a:r>
            <a:r>
              <a:rPr lang="hr-HR" sz="1800" dirty="0" smtClean="0"/>
              <a:t>sastav </a:t>
            </a:r>
            <a:r>
              <a:rPr lang="hr-HR" sz="1800" dirty="0" smtClean="0"/>
              <a:t>i broj članova školskog odbora te imenovanje, razrješenje i trajanje </a:t>
            </a:r>
            <a:r>
              <a:rPr lang="hr-HR" sz="1800" dirty="0"/>
              <a:t> </a:t>
            </a:r>
            <a:r>
              <a:rPr lang="hr-HR" sz="1800" dirty="0" smtClean="0"/>
              <a:t>    	</a:t>
            </a:r>
            <a:r>
              <a:rPr lang="hr-HR" sz="1800" dirty="0" smtClean="0"/>
              <a:t>mandata </a:t>
            </a:r>
            <a:r>
              <a:rPr lang="hr-HR" sz="1800" dirty="0" smtClean="0"/>
              <a:t>članova školskog odbora i ravnatelja </a:t>
            </a:r>
            <a:r>
              <a:rPr lang="hr-HR" sz="1800" dirty="0" smtClean="0"/>
              <a:t>tzv. privatne škole uređuje 	se </a:t>
            </a:r>
            <a:r>
              <a:rPr lang="hr-HR" sz="1800" dirty="0" smtClean="0"/>
              <a:t>aktom o osnivanju i statutom </a:t>
            </a:r>
            <a:r>
              <a:rPr lang="hr-HR" sz="1800" dirty="0" smtClean="0"/>
              <a:t>škole</a:t>
            </a:r>
          </a:p>
          <a:p>
            <a:pPr marL="0" indent="0">
              <a:buNone/>
            </a:pPr>
            <a:endParaRPr lang="hr-HR" sz="1800" dirty="0"/>
          </a:p>
        </p:txBody>
      </p:sp>
    </p:spTree>
    <p:extLst>
      <p:ext uri="{BB962C8B-B14F-4D97-AF65-F5344CB8AC3E}">
        <p14:creationId xmlns:p14="http://schemas.microsoft.com/office/powerpoint/2010/main" val="355751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79550"/>
            <a:ext cx="9521758" cy="5668850"/>
          </a:xfrm>
        </p:spPr>
        <p:txBody>
          <a:bodyPr/>
          <a:lstStyle/>
          <a:p>
            <a:endParaRPr lang="hr-HR" dirty="0" smtClean="0"/>
          </a:p>
          <a:p>
            <a:endParaRPr lang="hr-HR" dirty="0"/>
          </a:p>
          <a:p>
            <a:pPr marL="0" indent="0" algn="ctr">
              <a:buNone/>
            </a:pPr>
            <a:endParaRPr lang="hr-HR" sz="3600" dirty="0" smtClean="0"/>
          </a:p>
          <a:p>
            <a:pPr marL="0" indent="0" algn="ctr">
              <a:buNone/>
            </a:pPr>
            <a:endParaRPr lang="hr-HR" sz="3600" dirty="0"/>
          </a:p>
          <a:p>
            <a:pPr marL="0" indent="0" algn="ctr">
              <a:buNone/>
            </a:pPr>
            <a:r>
              <a:rPr lang="hr-HR" sz="4800" b="1" dirty="0" smtClean="0">
                <a:solidFill>
                  <a:srgbClr val="92D050"/>
                </a:solidFill>
              </a:rPr>
              <a:t>HVALA NA POZORNOSTI !</a:t>
            </a:r>
            <a:endParaRPr lang="hr-HR" sz="4800" b="1" dirty="0">
              <a:solidFill>
                <a:srgbClr val="92D050"/>
              </a:solidFill>
            </a:endParaRPr>
          </a:p>
        </p:txBody>
      </p:sp>
    </p:spTree>
    <p:extLst>
      <p:ext uri="{BB962C8B-B14F-4D97-AF65-F5344CB8AC3E}">
        <p14:creationId xmlns:p14="http://schemas.microsoft.com/office/powerpoint/2010/main" val="4036658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92428"/>
            <a:ext cx="9470243" cy="5655971"/>
          </a:xfrm>
        </p:spPr>
        <p:txBody>
          <a:bodyPr/>
          <a:lstStyle/>
          <a:p>
            <a:pPr marL="0" indent="0">
              <a:buNone/>
            </a:pPr>
            <a:endParaRPr lang="hr-HR" dirty="0"/>
          </a:p>
          <a:p>
            <a:r>
              <a:rPr lang="hr-HR" dirty="0" smtClean="0"/>
              <a:t>posjećuje nastavu i dr. oblike </a:t>
            </a:r>
          </a:p>
          <a:p>
            <a:pPr marL="0" indent="0">
              <a:buNone/>
            </a:pPr>
            <a:r>
              <a:rPr lang="hr-HR" dirty="0" smtClean="0"/>
              <a:t>     odgojno-obrazovnog rada</a:t>
            </a:r>
          </a:p>
          <a:p>
            <a:pPr marL="0" indent="0">
              <a:buNone/>
            </a:pPr>
            <a:endParaRPr lang="hr-HR" dirty="0" smtClean="0"/>
          </a:p>
          <a:p>
            <a:r>
              <a:rPr lang="hr-HR" dirty="0" smtClean="0"/>
              <a:t>analizira rad učitelja, nastavnika i </a:t>
            </a:r>
          </a:p>
          <a:p>
            <a:pPr marL="0" indent="0">
              <a:buNone/>
            </a:pPr>
            <a:r>
              <a:rPr lang="hr-HR" dirty="0"/>
              <a:t> </a:t>
            </a:r>
            <a:r>
              <a:rPr lang="hr-HR" dirty="0" smtClean="0"/>
              <a:t>    stručnih suradnika te osigurava njihovo </a:t>
            </a:r>
          </a:p>
          <a:p>
            <a:pPr marL="0" indent="0">
              <a:buNone/>
            </a:pPr>
            <a:r>
              <a:rPr lang="hr-HR" dirty="0"/>
              <a:t> </a:t>
            </a:r>
            <a:r>
              <a:rPr lang="hr-HR" dirty="0" smtClean="0"/>
              <a:t>    stručno osposobljavanje i usavršavanje</a:t>
            </a:r>
          </a:p>
          <a:p>
            <a:pPr marL="0" indent="0">
              <a:buNone/>
            </a:pPr>
            <a:endParaRPr lang="hr-HR" dirty="0"/>
          </a:p>
          <a:p>
            <a:r>
              <a:rPr lang="hr-HR" dirty="0" smtClean="0"/>
              <a:t>planira rad, saziva i vodi sjednice </a:t>
            </a:r>
          </a:p>
          <a:p>
            <a:pPr marL="0" indent="0">
              <a:buNone/>
            </a:pPr>
            <a:r>
              <a:rPr lang="hr-HR" dirty="0"/>
              <a:t> </a:t>
            </a:r>
            <a:r>
              <a:rPr lang="hr-HR" dirty="0" smtClean="0"/>
              <a:t>    učiteljskog/nastavničkog vijeća</a:t>
            </a:r>
          </a:p>
          <a:p>
            <a:pPr marL="0" indent="0">
              <a:buNone/>
            </a:pPr>
            <a:endParaRPr lang="hr-HR" dirty="0"/>
          </a:p>
          <a:p>
            <a:r>
              <a:rPr lang="hr-HR" dirty="0" smtClean="0"/>
              <a:t>provodi odluke stručnih tijela i </a:t>
            </a:r>
          </a:p>
          <a:p>
            <a:pPr marL="0" indent="0">
              <a:buNone/>
            </a:pPr>
            <a:r>
              <a:rPr lang="hr-HR" dirty="0"/>
              <a:t> </a:t>
            </a:r>
            <a:r>
              <a:rPr lang="hr-HR" dirty="0" smtClean="0"/>
              <a:t>    školskog odbora</a:t>
            </a:r>
            <a:endParaRPr lang="hr-HR"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3901" y="954981"/>
            <a:ext cx="2902307" cy="204579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3604" y="3218981"/>
            <a:ext cx="4619951" cy="3029418"/>
          </a:xfrm>
          <a:prstGeom prst="rect">
            <a:avLst/>
          </a:prstGeom>
        </p:spPr>
      </p:pic>
    </p:spTree>
    <p:extLst>
      <p:ext uri="{BB962C8B-B14F-4D97-AF65-F5344CB8AC3E}">
        <p14:creationId xmlns:p14="http://schemas.microsoft.com/office/powerpoint/2010/main" val="385369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642" y="502276"/>
            <a:ext cx="9856609" cy="5746122"/>
          </a:xfrm>
        </p:spPr>
        <p:txBody>
          <a:bodyPr>
            <a:normAutofit/>
          </a:bodyPr>
          <a:lstStyle/>
          <a:p>
            <a:pPr marL="0" indent="0">
              <a:buNone/>
            </a:pPr>
            <a:endParaRPr lang="hr-HR" dirty="0" smtClean="0"/>
          </a:p>
          <a:p>
            <a:r>
              <a:rPr lang="hr-HR" dirty="0" smtClean="0"/>
              <a:t>brine o sigurnosti te pravima i  interesima učenika i radnika škole</a:t>
            </a:r>
          </a:p>
          <a:p>
            <a:pPr marL="0" indent="0">
              <a:buNone/>
            </a:pPr>
            <a:endParaRPr lang="hr-HR" dirty="0"/>
          </a:p>
          <a:p>
            <a:r>
              <a:rPr lang="hr-HR" dirty="0" smtClean="0"/>
              <a:t>odgovara za sigurnost učenika </a:t>
            </a:r>
            <a:r>
              <a:rPr lang="hr-HR" dirty="0"/>
              <a:t>i radnika </a:t>
            </a:r>
            <a:r>
              <a:rPr lang="hr-HR" dirty="0" smtClean="0"/>
              <a:t>škole</a:t>
            </a:r>
          </a:p>
          <a:p>
            <a:pPr marL="0" indent="0">
              <a:buNone/>
            </a:pPr>
            <a:endParaRPr lang="hr-HR" dirty="0" smtClean="0"/>
          </a:p>
          <a:p>
            <a:r>
              <a:rPr lang="hr-HR" dirty="0" smtClean="0"/>
              <a:t>surađuje s učenicima i roditeljima</a:t>
            </a:r>
          </a:p>
          <a:p>
            <a:pPr marL="0" indent="0">
              <a:buNone/>
            </a:pPr>
            <a:endParaRPr lang="hr-HR" dirty="0"/>
          </a:p>
          <a:p>
            <a:r>
              <a:rPr lang="hr-HR" dirty="0" smtClean="0"/>
              <a:t>surađuje s osnivačem škole, tijelima</a:t>
            </a:r>
          </a:p>
          <a:p>
            <a:pPr marL="0" indent="0">
              <a:buNone/>
            </a:pPr>
            <a:r>
              <a:rPr lang="hr-HR" dirty="0"/>
              <a:t> </a:t>
            </a:r>
            <a:r>
              <a:rPr lang="hr-HR" dirty="0" smtClean="0"/>
              <a:t>    državne </a:t>
            </a:r>
            <a:r>
              <a:rPr lang="hr-HR" dirty="0"/>
              <a:t>uprave, ustanovama </a:t>
            </a:r>
            <a:r>
              <a:rPr lang="hr-HR" dirty="0" smtClean="0"/>
              <a:t>i drugim tijelima</a:t>
            </a:r>
          </a:p>
          <a:p>
            <a:pPr marL="0" indent="0">
              <a:buNone/>
            </a:pPr>
            <a:endParaRPr lang="hr-HR" dirty="0" smtClean="0"/>
          </a:p>
          <a:p>
            <a:r>
              <a:rPr lang="hr-HR" dirty="0" smtClean="0"/>
              <a:t>nadzire pravodobno i </a:t>
            </a:r>
          </a:p>
          <a:p>
            <a:pPr marL="0" indent="0">
              <a:buNone/>
            </a:pPr>
            <a:r>
              <a:rPr lang="hr-HR" dirty="0"/>
              <a:t> </a:t>
            </a:r>
            <a:r>
              <a:rPr lang="hr-HR" dirty="0" smtClean="0"/>
              <a:t>    točno unošenje podataka u e-maticu</a:t>
            </a:r>
            <a:endParaRPr lang="hr-HR" dirty="0"/>
          </a:p>
          <a:p>
            <a:endParaRPr lang="hr-HR"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0151" y="1300766"/>
            <a:ext cx="1943100" cy="2160833"/>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9014" y="5630150"/>
            <a:ext cx="2897482" cy="618248"/>
          </a:xfrm>
          <a:prstGeom prst="rect">
            <a:avLst/>
          </a:prstGeom>
        </p:spPr>
      </p:pic>
      <p:pic>
        <p:nvPicPr>
          <p:cNvPr id="9"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1148" y="3563558"/>
            <a:ext cx="2070697" cy="1659631"/>
          </a:xfrm>
          <a:prstGeom prst="rect">
            <a:avLst/>
          </a:prstGeom>
        </p:spPr>
      </p:pic>
    </p:spTree>
    <p:extLst>
      <p:ext uri="{BB962C8B-B14F-4D97-AF65-F5344CB8AC3E}">
        <p14:creationId xmlns:p14="http://schemas.microsoft.com/office/powerpoint/2010/main" val="385738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232149"/>
          </a:xfrm>
        </p:spPr>
        <p:txBody>
          <a:bodyPr/>
          <a:lstStyle/>
          <a:p>
            <a:pPr algn="ctr"/>
            <a:r>
              <a:rPr lang="hr-HR" altLang="en-US" sz="2800" b="1" i="1" dirty="0" smtClean="0">
                <a:solidFill>
                  <a:srgbClr val="00B0F0"/>
                </a:solidFill>
                <a:latin typeface="Century Gothic" panose="020B0502020202020204" pitchFamily="34" charset="0"/>
                <a:cs typeface="Times New Roman" panose="02020603050405020304" pitchFamily="18" charset="0"/>
              </a:rPr>
              <a:t/>
            </a:r>
            <a:br>
              <a:rPr lang="hr-HR" altLang="en-US" sz="2800" b="1" i="1" dirty="0" smtClean="0">
                <a:solidFill>
                  <a:srgbClr val="00B0F0"/>
                </a:solidFill>
                <a:latin typeface="Century Gothic" panose="020B0502020202020204" pitchFamily="34" charset="0"/>
                <a:cs typeface="Times New Roman" panose="02020603050405020304" pitchFamily="18" charset="0"/>
              </a:rPr>
            </a:br>
            <a:r>
              <a:rPr lang="hr-HR" altLang="en-US" sz="2800" b="1" i="1" dirty="0" smtClean="0">
                <a:solidFill>
                  <a:srgbClr val="00B0F0"/>
                </a:solidFill>
                <a:latin typeface="Century Gothic" panose="020B0502020202020204" pitchFamily="34" charset="0"/>
                <a:cs typeface="Times New Roman" panose="02020603050405020304" pitchFamily="18" charset="0"/>
              </a:rPr>
              <a:t>Tko </a:t>
            </a:r>
            <a:r>
              <a:rPr lang="hr-HR" altLang="en-US" sz="2800" b="1" i="1" dirty="0">
                <a:solidFill>
                  <a:srgbClr val="00B0F0"/>
                </a:solidFill>
                <a:latin typeface="Century Gothic" panose="020B0502020202020204" pitchFamily="34" charset="0"/>
                <a:cs typeface="Times New Roman" panose="02020603050405020304" pitchFamily="18" charset="0"/>
              </a:rPr>
              <a:t>odlučuje o zasnivanju radnog odnosa?</a:t>
            </a:r>
            <a:endParaRPr lang="hr-HR" sz="2800" dirty="0"/>
          </a:p>
        </p:txBody>
      </p:sp>
      <p:sp>
        <p:nvSpPr>
          <p:cNvPr id="3" name="Content Placeholder 2"/>
          <p:cNvSpPr>
            <a:spLocks noGrp="1"/>
          </p:cNvSpPr>
          <p:nvPr>
            <p:ph idx="1"/>
          </p:nvPr>
        </p:nvSpPr>
        <p:spPr>
          <a:xfrm>
            <a:off x="1104293" y="1684867"/>
            <a:ext cx="8946541" cy="4495799"/>
          </a:xfrm>
        </p:spPr>
        <p:txBody>
          <a:bodyPr/>
          <a:lstStyle/>
          <a:p>
            <a:pPr marL="0" indent="0">
              <a:buNone/>
            </a:pPr>
            <a:endParaRPr lang="hr-HR" altLang="en-US" b="1" dirty="0" smtClean="0">
              <a:solidFill>
                <a:srgbClr val="00B0F0"/>
              </a:solidFill>
              <a:latin typeface="+mn-lt"/>
              <a:cs typeface="Times New Roman" panose="02020603050405020304" pitchFamily="18" charset="0"/>
            </a:endParaRPr>
          </a:p>
          <a:p>
            <a:pPr marL="0" indent="0">
              <a:buNone/>
            </a:pPr>
            <a:endParaRPr lang="hr-HR" altLang="en-US" b="1" dirty="0" smtClean="0">
              <a:solidFill>
                <a:srgbClr val="00B0F0"/>
              </a:solidFill>
              <a:latin typeface="+mn-lt"/>
              <a:cs typeface="Times New Roman" panose="02020603050405020304" pitchFamily="18" charset="0"/>
            </a:endParaRPr>
          </a:p>
          <a:p>
            <a:r>
              <a:rPr lang="hr-HR" altLang="en-US" b="1" dirty="0" smtClean="0">
                <a:solidFill>
                  <a:srgbClr val="00B0F0"/>
                </a:solidFill>
                <a:latin typeface="+mn-lt"/>
                <a:cs typeface="Times New Roman" panose="02020603050405020304" pitchFamily="18" charset="0"/>
              </a:rPr>
              <a:t>ravnatelj</a:t>
            </a:r>
            <a:r>
              <a:rPr lang="hr-HR" altLang="en-US" dirty="0" smtClean="0">
                <a:latin typeface="+mn-lt"/>
                <a:cs typeface="Times New Roman" panose="02020603050405020304" pitchFamily="18" charset="0"/>
              </a:rPr>
              <a:t> </a:t>
            </a:r>
            <a:r>
              <a:rPr lang="hr-HR" altLang="en-US" b="1" dirty="0">
                <a:solidFill>
                  <a:srgbClr val="00B0F0"/>
                </a:solidFill>
                <a:latin typeface="+mn-lt"/>
                <a:cs typeface="Times New Roman" panose="02020603050405020304" pitchFamily="18" charset="0"/>
              </a:rPr>
              <a:t>uz</a:t>
            </a:r>
            <a:r>
              <a:rPr lang="hr-HR" altLang="en-US" dirty="0">
                <a:latin typeface="+mn-lt"/>
                <a:cs typeface="Times New Roman" panose="02020603050405020304" pitchFamily="18" charset="0"/>
              </a:rPr>
              <a:t> prethodnu </a:t>
            </a:r>
            <a:r>
              <a:rPr lang="hr-HR" altLang="en-US" b="1" dirty="0">
                <a:solidFill>
                  <a:srgbClr val="00B0F0"/>
                </a:solidFill>
                <a:latin typeface="+mn-lt"/>
                <a:cs typeface="Times New Roman" panose="02020603050405020304" pitchFamily="18" charset="0"/>
              </a:rPr>
              <a:t>suglasnost školskog odbora </a:t>
            </a:r>
            <a:endParaRPr lang="hr-HR" altLang="en-US" b="1" dirty="0" smtClean="0">
              <a:solidFill>
                <a:srgbClr val="00B0F0"/>
              </a:solidFill>
              <a:latin typeface="+mn-lt"/>
              <a:cs typeface="Times New Roman" panose="02020603050405020304" pitchFamily="18" charset="0"/>
            </a:endParaRPr>
          </a:p>
          <a:p>
            <a:pPr marL="0" indent="0">
              <a:buNone/>
            </a:pPr>
            <a:endParaRPr lang="hr-HR" altLang="en-US" b="1" dirty="0">
              <a:solidFill>
                <a:srgbClr val="00B0F0"/>
              </a:solidFill>
              <a:latin typeface="+mn-lt"/>
              <a:cs typeface="Times New Roman" panose="02020603050405020304" pitchFamily="18" charset="0"/>
            </a:endParaRPr>
          </a:p>
          <a:p>
            <a:pPr marL="0" indent="0">
              <a:buNone/>
            </a:pPr>
            <a:r>
              <a:rPr lang="hr-HR" altLang="en-US" b="1" dirty="0" smtClean="0">
                <a:solidFill>
                  <a:srgbClr val="00B0F0"/>
                </a:solidFill>
                <a:latin typeface="+mn-lt"/>
                <a:cs typeface="Times New Roman" panose="02020603050405020304" pitchFamily="18" charset="0"/>
              </a:rPr>
              <a:t>    </a:t>
            </a:r>
            <a:r>
              <a:rPr lang="hr-HR" altLang="en-US" b="1" dirty="0" smtClean="0">
                <a:latin typeface="+mn-lt"/>
                <a:cs typeface="Times New Roman" panose="02020603050405020304" pitchFamily="18" charset="0"/>
              </a:rPr>
              <a:t>-</a:t>
            </a:r>
            <a:r>
              <a:rPr lang="hr-HR" altLang="en-US" b="1" dirty="0" smtClean="0">
                <a:solidFill>
                  <a:srgbClr val="00B0F0"/>
                </a:solidFill>
                <a:latin typeface="+mn-lt"/>
                <a:cs typeface="Times New Roman" panose="02020603050405020304" pitchFamily="18" charset="0"/>
              </a:rPr>
              <a:t> </a:t>
            </a:r>
            <a:r>
              <a:rPr lang="hr-HR" altLang="en-US" dirty="0">
                <a:latin typeface="+mn-lt"/>
                <a:cs typeface="Times New Roman" panose="02020603050405020304" pitchFamily="18" charset="0"/>
              </a:rPr>
              <a:t>ako se školski odbor  ne očituje u roku od 10 dana od dana </a:t>
            </a:r>
            <a:endParaRPr lang="hr-HR" altLang="en-US" dirty="0" smtClean="0">
              <a:latin typeface="+mn-lt"/>
              <a:cs typeface="Times New Roman" panose="02020603050405020304" pitchFamily="18" charset="0"/>
            </a:endParaRPr>
          </a:p>
          <a:p>
            <a:pPr marL="0" indent="0">
              <a:buNone/>
            </a:pPr>
            <a:r>
              <a:rPr lang="hr-HR" altLang="en-US" dirty="0">
                <a:latin typeface="+mn-lt"/>
                <a:cs typeface="Times New Roman" panose="02020603050405020304" pitchFamily="18" charset="0"/>
              </a:rPr>
              <a:t> </a:t>
            </a:r>
            <a:r>
              <a:rPr lang="hr-HR" altLang="en-US" dirty="0" smtClean="0">
                <a:latin typeface="+mn-lt"/>
                <a:cs typeface="Times New Roman" panose="02020603050405020304" pitchFamily="18" charset="0"/>
              </a:rPr>
              <a:t>      dostave zahtjeva </a:t>
            </a:r>
            <a:r>
              <a:rPr lang="hr-HR" altLang="en-US" dirty="0">
                <a:latin typeface="+mn-lt"/>
                <a:cs typeface="Times New Roman" panose="02020603050405020304" pitchFamily="18" charset="0"/>
              </a:rPr>
              <a:t>za suglasnošću, smatra se da je suglasnost dana</a:t>
            </a:r>
          </a:p>
          <a:p>
            <a:endParaRPr lang="hr-HR" altLang="en-US" dirty="0">
              <a:latin typeface="+mn-lt"/>
              <a:cs typeface="Times New Roman" panose="02020603050405020304" pitchFamily="18" charset="0"/>
            </a:endParaRPr>
          </a:p>
          <a:p>
            <a:r>
              <a:rPr lang="hr-HR" altLang="en-US" b="1" dirty="0" smtClean="0">
                <a:solidFill>
                  <a:srgbClr val="00B0F0"/>
                </a:solidFill>
                <a:latin typeface="+mn-lt"/>
                <a:cs typeface="Times New Roman" panose="02020603050405020304" pitchFamily="18" charset="0"/>
              </a:rPr>
              <a:t>ravnatelj </a:t>
            </a:r>
            <a:r>
              <a:rPr lang="hr-HR" altLang="en-US" b="1" dirty="0">
                <a:solidFill>
                  <a:srgbClr val="00B0F0"/>
                </a:solidFill>
                <a:latin typeface="+mn-lt"/>
                <a:cs typeface="Times New Roman" panose="02020603050405020304" pitchFamily="18" charset="0"/>
              </a:rPr>
              <a:t>samostalno </a:t>
            </a:r>
            <a:r>
              <a:rPr lang="hr-HR" altLang="en-US" dirty="0">
                <a:latin typeface="+mn-lt"/>
                <a:cs typeface="Times New Roman" panose="02020603050405020304" pitchFamily="18" charset="0"/>
              </a:rPr>
              <a:t>odlučuje:</a:t>
            </a:r>
          </a:p>
          <a:p>
            <a:pPr>
              <a:buNone/>
            </a:pPr>
            <a:r>
              <a:rPr lang="hr-HR" altLang="en-US" dirty="0">
                <a:latin typeface="+mn-lt"/>
                <a:cs typeface="Times New Roman" panose="02020603050405020304" pitchFamily="18" charset="0"/>
              </a:rPr>
              <a:t>     - kada je zbog obavljanja poslova koji ne trpi odgodu, potrebno </a:t>
            </a:r>
            <a:endParaRPr lang="hr-HR" altLang="en-US" dirty="0" smtClean="0">
              <a:latin typeface="+mn-lt"/>
              <a:cs typeface="Times New Roman" panose="02020603050405020304" pitchFamily="18" charset="0"/>
            </a:endParaRPr>
          </a:p>
          <a:p>
            <a:pPr>
              <a:buNone/>
            </a:pPr>
            <a:r>
              <a:rPr lang="hr-HR" altLang="en-US" dirty="0">
                <a:latin typeface="+mn-lt"/>
                <a:cs typeface="Times New Roman" panose="02020603050405020304" pitchFamily="18" charset="0"/>
              </a:rPr>
              <a:t> </a:t>
            </a:r>
            <a:r>
              <a:rPr lang="hr-HR" altLang="en-US" dirty="0" smtClean="0">
                <a:latin typeface="+mn-lt"/>
                <a:cs typeface="Times New Roman" panose="02020603050405020304" pitchFamily="18" charset="0"/>
              </a:rPr>
              <a:t>      zaposliti </a:t>
            </a:r>
            <a:r>
              <a:rPr lang="hr-HR" altLang="en-US" dirty="0">
                <a:latin typeface="+mn-lt"/>
                <a:cs typeface="Times New Roman" panose="02020603050405020304" pitchFamily="18" charset="0"/>
              </a:rPr>
              <a:t>osobu na vrijeme do 15 </a:t>
            </a:r>
            <a:r>
              <a:rPr lang="hr-HR" altLang="en-US" dirty="0" smtClean="0">
                <a:latin typeface="+mn-lt"/>
                <a:cs typeface="Times New Roman" panose="02020603050405020304" pitchFamily="18" charset="0"/>
              </a:rPr>
              <a:t>dana</a:t>
            </a:r>
          </a:p>
          <a:p>
            <a:endParaRPr lang="hr-H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6331" y="1865811"/>
            <a:ext cx="2062949" cy="1546256"/>
          </a:xfrm>
          <a:prstGeom prst="rect">
            <a:avLst/>
          </a:prstGeom>
        </p:spPr>
      </p:pic>
    </p:spTree>
    <p:extLst>
      <p:ext uri="{BB962C8B-B14F-4D97-AF65-F5344CB8AC3E}">
        <p14:creationId xmlns:p14="http://schemas.microsoft.com/office/powerpoint/2010/main" val="328853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5660" y="555749"/>
            <a:ext cx="9404723" cy="1400530"/>
          </a:xfrm>
        </p:spPr>
        <p:txBody>
          <a:bodyPr/>
          <a:lstStyle/>
          <a:p>
            <a:pPr algn="ctr"/>
            <a:r>
              <a:rPr lang="hr-HR" sz="2400" b="1" i="1" dirty="0" smtClean="0"/>
              <a:t>Tko poduzima mjere propisane zakonom zbog neizvršavanja poslova ili neispunjavanja drugih obveza iz radnog odnosa?</a:t>
            </a:r>
            <a:endParaRPr lang="hr-HR" b="1" i="1" dirty="0"/>
          </a:p>
        </p:txBody>
      </p:sp>
      <p:sp>
        <p:nvSpPr>
          <p:cNvPr id="3" name="Content Placeholder 2"/>
          <p:cNvSpPr>
            <a:spLocks noGrp="1"/>
          </p:cNvSpPr>
          <p:nvPr>
            <p:ph idx="1"/>
          </p:nvPr>
        </p:nvSpPr>
        <p:spPr/>
        <p:txBody>
          <a:bodyPr/>
          <a:lstStyle/>
          <a:p>
            <a:endParaRPr lang="hr-HR" altLang="en-US" dirty="0" smtClean="0">
              <a:latin typeface="Century Gothic" panose="020B0502020202020204" pitchFamily="34" charset="0"/>
              <a:cs typeface="Times New Roman" panose="02020603050405020304" pitchFamily="18" charset="0"/>
            </a:endParaRPr>
          </a:p>
          <a:p>
            <a:endParaRPr lang="hr-HR" altLang="en-US" dirty="0">
              <a:latin typeface="Century Gothic" panose="020B0502020202020204" pitchFamily="34" charset="0"/>
              <a:cs typeface="Times New Roman" panose="02020603050405020304" pitchFamily="18" charset="0"/>
            </a:endParaRPr>
          </a:p>
          <a:p>
            <a:endParaRPr lang="hr-HR" altLang="en-US" dirty="0" smtClean="0">
              <a:latin typeface="Century Gothic" panose="020B0502020202020204" pitchFamily="34" charset="0"/>
              <a:cs typeface="Times New Roman" panose="02020603050405020304" pitchFamily="18" charset="0"/>
            </a:endParaRPr>
          </a:p>
          <a:p>
            <a:endParaRPr lang="hr-HR" altLang="en-US" dirty="0">
              <a:latin typeface="Century Gothic" panose="020B0502020202020204" pitchFamily="34"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382" y="2052918"/>
            <a:ext cx="5525037" cy="3886957"/>
          </a:xfrm>
          <a:prstGeom prst="rect">
            <a:avLst/>
          </a:prstGeom>
        </p:spPr>
      </p:pic>
    </p:spTree>
    <p:extLst>
      <p:ext uri="{BB962C8B-B14F-4D97-AF65-F5344CB8AC3E}">
        <p14:creationId xmlns:p14="http://schemas.microsoft.com/office/powerpoint/2010/main" val="2310994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sz="2400" dirty="0" smtClean="0"/>
              <a:t/>
            </a:r>
            <a:br>
              <a:rPr lang="hr-HR" sz="2400" dirty="0" smtClean="0"/>
            </a:br>
            <a:r>
              <a:rPr lang="hr-HR" sz="2400" b="1" i="1" dirty="0" smtClean="0">
                <a:solidFill>
                  <a:schemeClr val="accent2"/>
                </a:solidFill>
              </a:rPr>
              <a:t>Koje uvjete moraju ispunjavati ravnatelji?</a:t>
            </a:r>
            <a:endParaRPr lang="hr-HR" sz="2400" b="1" i="1" dirty="0">
              <a:solidFill>
                <a:schemeClr val="accent2"/>
              </a:solidFill>
            </a:endParaRPr>
          </a:p>
        </p:txBody>
      </p:sp>
      <p:sp>
        <p:nvSpPr>
          <p:cNvPr id="3" name="Content Placeholder 2"/>
          <p:cNvSpPr>
            <a:spLocks noGrp="1"/>
          </p:cNvSpPr>
          <p:nvPr>
            <p:ph idx="1"/>
          </p:nvPr>
        </p:nvSpPr>
        <p:spPr>
          <a:xfrm>
            <a:off x="1104293" y="1365160"/>
            <a:ext cx="8946541" cy="4664299"/>
          </a:xfrm>
        </p:spPr>
        <p:txBody>
          <a:bodyPr>
            <a:normAutofit fontScale="92500" lnSpcReduction="10000"/>
          </a:bodyPr>
          <a:lstStyle/>
          <a:p>
            <a:endParaRPr lang="hr-HR" b="1" dirty="0" smtClean="0">
              <a:solidFill>
                <a:schemeClr val="accent3"/>
              </a:solidFill>
            </a:endParaRPr>
          </a:p>
          <a:p>
            <a:r>
              <a:rPr lang="hr-HR" b="1" dirty="0" smtClean="0">
                <a:solidFill>
                  <a:schemeClr val="accent3"/>
                </a:solidFill>
              </a:rPr>
              <a:t>razina i vrsta obrazovanja</a:t>
            </a:r>
          </a:p>
          <a:p>
            <a:pPr marL="0" indent="0">
              <a:buNone/>
            </a:pPr>
            <a:endParaRPr lang="hr-HR" dirty="0"/>
          </a:p>
          <a:p>
            <a:pPr marL="0" indent="0">
              <a:buNone/>
            </a:pPr>
            <a:r>
              <a:rPr lang="hr-HR" dirty="0" smtClean="0"/>
              <a:t>	</a:t>
            </a:r>
          </a:p>
          <a:p>
            <a:pPr>
              <a:buFont typeface="Wingdings" panose="05000000000000000000" pitchFamily="2" charset="2"/>
              <a:buChar char="q"/>
            </a:pPr>
            <a:endParaRPr lang="hr-HR" dirty="0"/>
          </a:p>
          <a:p>
            <a:pPr>
              <a:buFont typeface="Wingdings" panose="05000000000000000000" pitchFamily="2" charset="2"/>
              <a:buChar char="q"/>
            </a:pPr>
            <a:endParaRPr lang="hr-HR" dirty="0" smtClean="0"/>
          </a:p>
          <a:p>
            <a:pPr>
              <a:buFont typeface="Wingdings" panose="05000000000000000000" pitchFamily="2" charset="2"/>
              <a:buChar char="q"/>
            </a:pPr>
            <a:r>
              <a:rPr lang="hr-HR" dirty="0" smtClean="0"/>
              <a:t>završen studij odgovarajuće vrste za rad na radnom mjestu učitelja,</a:t>
            </a:r>
          </a:p>
          <a:p>
            <a:pPr marL="0" indent="0">
              <a:buNone/>
            </a:pPr>
            <a:r>
              <a:rPr lang="hr-HR" dirty="0"/>
              <a:t> </a:t>
            </a:r>
            <a:r>
              <a:rPr lang="hr-HR" dirty="0" smtClean="0"/>
              <a:t>     nastavnika ili stručnog suradnika u školskoj ustanovi u kojoj se</a:t>
            </a:r>
          </a:p>
          <a:p>
            <a:pPr marL="0" indent="0">
              <a:buNone/>
            </a:pPr>
            <a:r>
              <a:rPr lang="hr-HR" dirty="0"/>
              <a:t> </a:t>
            </a:r>
            <a:r>
              <a:rPr lang="hr-HR" dirty="0" smtClean="0"/>
              <a:t>     imenuje za ravnatelja, a koji može biti:</a:t>
            </a:r>
          </a:p>
          <a:p>
            <a:pPr marL="0" indent="0">
              <a:buNone/>
            </a:pPr>
            <a:r>
              <a:rPr lang="hr-HR" dirty="0"/>
              <a:t>	</a:t>
            </a:r>
            <a:r>
              <a:rPr lang="hr-HR" dirty="0" smtClean="0"/>
              <a:t>a) sveučilišni diplomski studij ili</a:t>
            </a:r>
          </a:p>
          <a:p>
            <a:pPr marL="0" indent="0">
              <a:buNone/>
            </a:pPr>
            <a:r>
              <a:rPr lang="hr-HR" dirty="0"/>
              <a:t>	</a:t>
            </a:r>
            <a:r>
              <a:rPr lang="hr-HR" dirty="0" smtClean="0"/>
              <a:t>b) integrirani preddiplomski i diplomski sveučilišni studij ili</a:t>
            </a:r>
          </a:p>
          <a:p>
            <a:pPr marL="0" indent="0">
              <a:buNone/>
            </a:pPr>
            <a:r>
              <a:rPr lang="hr-HR" dirty="0"/>
              <a:t>	</a:t>
            </a:r>
            <a:r>
              <a:rPr lang="hr-HR" dirty="0" smtClean="0"/>
              <a:t>c) specijalistički diplomski stručni studij</a:t>
            </a:r>
            <a:endParaRPr lang="hr-H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0550" y="1853248"/>
            <a:ext cx="3592536" cy="1700754"/>
          </a:xfrm>
          <a:prstGeom prst="rect">
            <a:avLst/>
          </a:prstGeom>
        </p:spPr>
      </p:pic>
    </p:spTree>
    <p:extLst>
      <p:ext uri="{BB962C8B-B14F-4D97-AF65-F5344CB8AC3E}">
        <p14:creationId xmlns:p14="http://schemas.microsoft.com/office/powerpoint/2010/main" val="210838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Integral</Template>
  <TotalTime>1692</TotalTime>
  <Words>1998</Words>
  <Application>Microsoft Office PowerPoint</Application>
  <PresentationFormat>Widescreen</PresentationFormat>
  <Paragraphs>332</Paragraphs>
  <Slides>42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Century Gothic</vt:lpstr>
      <vt:lpstr>Times New Roman</vt:lpstr>
      <vt:lpstr>Wingdings</vt:lpstr>
      <vt:lpstr>Wingdings 3</vt:lpstr>
      <vt:lpstr>Ion</vt:lpstr>
      <vt:lpstr>Izbor i zapošljavanje ravnatelja školske ustanove</vt:lpstr>
      <vt:lpstr> Tko je odgovoran za zakonitost rada škole?</vt:lpstr>
      <vt:lpstr> Koje dužnosti obavlja ravnatelj?</vt:lpstr>
      <vt:lpstr>  Zakon o odgoju i obrazovanju u osnovnoj i srednjoj školi  </vt:lpstr>
      <vt:lpstr>PowerPoint Presentation</vt:lpstr>
      <vt:lpstr>PowerPoint Presentation</vt:lpstr>
      <vt:lpstr> Tko odlučuje o zasnivanju radnog odnosa?</vt:lpstr>
      <vt:lpstr>Tko poduzima mjere propisane zakonom zbog neizvršavanja poslova ili neispunjavanja drugih obveza iz radnog odnosa?</vt:lpstr>
      <vt:lpstr> Koje uvjete moraju ispunjavati ravnatelji?</vt:lpstr>
      <vt:lpstr> Može li ravnatelj osnovne škole biti i osoba koja ne ispunjava  jedan od naprijed navedenih uvjeta?</vt:lpstr>
      <vt:lpstr>PowerPoint Presentation</vt:lpstr>
      <vt:lpstr>PowerPoint Presentation</vt:lpstr>
      <vt:lpstr> Smatra li se radno iskustvo na poslovima ravnatelja škole radnim iskustvom na odgojno-obrazovnim poslovima u školskim ustanovama?</vt:lpstr>
      <vt:lpstr> Na koje razdoblje se bira ravnatelj?</vt:lpstr>
      <vt:lpstr> Može li biti imenovana ravnateljem osoba koja će prije isteka ravnateljskog mandata navršiti 65 godina života i 15 godina mirovinskog staža?</vt:lpstr>
      <vt:lpstr> Prednost pri zapošljavanju</vt:lpstr>
      <vt:lpstr> Zakon o hrvatskim braniteljima iz Domovinskog rata i članovima njihovih obitelji </vt:lpstr>
      <vt:lpstr> Osobe koje ostvaruju prednost pri zapošljavanju</vt:lpstr>
      <vt:lpstr>PowerPoint Presentation</vt:lpstr>
      <vt:lpstr>Prestanak zadnjeg radnog odnosa  prije prijave na natječaj</vt:lpstr>
      <vt:lpstr>Dokazi o ispunjavanju uvjeta</vt:lpstr>
      <vt:lpstr>PowerPoint Presentation</vt:lpstr>
      <vt:lpstr>          Obveza škole prilikom objave natječaja</vt:lpstr>
      <vt:lpstr>PowerPoint Presentation</vt:lpstr>
      <vt:lpstr> Inspekcijski nadzor </vt:lpstr>
      <vt:lpstr> Prekršajne odredbe</vt:lpstr>
      <vt:lpstr>PowerPoint Presentation</vt:lpstr>
      <vt:lpstr> Školski odbor donosi odluku o izboru ravnatelja javnim glasovanjem </vt:lpstr>
      <vt:lpstr> Odluka o izboru ravnatelja</vt:lpstr>
      <vt:lpstr> </vt:lpstr>
      <vt:lpstr> Postupak izbora kada se natječaj jave osobe koje ostvaruju prednost po posebnim propisima</vt:lpstr>
      <vt:lpstr> Ima li nezadovoljni kandidat koji je sudjelovao u natječajnom postupku za izbor ravnatelja pravo na uvid u  dokumentaciju izabranog kandidata?</vt:lpstr>
      <vt:lpstr> Radi kojih razloga se može pobijati odluka o izboru ravnatelja?</vt:lpstr>
      <vt:lpstr> Suglasnost ministra</vt:lpstr>
      <vt:lpstr>PowerPoint Presentation</vt:lpstr>
      <vt:lpstr> Školski odbor donosi odluku o imenovanju ravnatelja </vt:lpstr>
      <vt:lpstr> Tko sklapa ugovor o radu s ravnateljem?</vt:lpstr>
      <vt:lpstr>Mirovanje ugovora o radu za poslove učitelja,  nastavnika ili stručnog suradnika</vt:lpstr>
      <vt:lpstr> Kako postupiti kada se u natječajnom postupku ne izabere kandidat ili kada ministar uskrati suglasnost izabranom kandidatu?</vt:lpstr>
      <vt:lpstr> Vršitelj dužnosti ravnatelja</vt:lpstr>
      <vt:lpstr>Primjenjuju li se odredbe ZOOOSŠ-a koje uređuju trajanje mandata i postupak imenovanja ravnatelja u tzv. privatnim školama?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IZBOR IIMENOVANJE RAVNATELJA</dc:title>
  <dc:creator>Korisnik</dc:creator>
  <cp:lastModifiedBy>Marija Ana Zovko Tomaš</cp:lastModifiedBy>
  <cp:revision>172</cp:revision>
  <cp:lastPrinted>2018-05-22T15:29:27Z</cp:lastPrinted>
  <dcterms:created xsi:type="dcterms:W3CDTF">2017-02-20T07:18:50Z</dcterms:created>
  <dcterms:modified xsi:type="dcterms:W3CDTF">2018-05-22T15:46:37Z</dcterms:modified>
</cp:coreProperties>
</file>